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3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4.xml" ContentType="application/vnd.openxmlformats-officedocument.theme+xml"/>
  <Override PartName="/ppt/slideLayouts/slideLayout18.xml" ContentType="application/vnd.openxmlformats-officedocument.presentationml.slideLayout+xml"/>
  <Override PartName="/ppt/theme/theme5.xml" ContentType="application/vnd.openxmlformats-officedocument.theme+xml"/>
  <Override PartName="/ppt/slideLayouts/slideLayout19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44.xml" ContentType="application/vnd.openxmlformats-officedocument.presentationml.notesSl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3" r:id="rId1"/>
    <p:sldMasterId id="2147483668" r:id="rId2"/>
    <p:sldMasterId id="2147483674" r:id="rId3"/>
    <p:sldMasterId id="2147483648" r:id="rId4"/>
    <p:sldMasterId id="2147483684" r:id="rId5"/>
    <p:sldMasterId id="2147483697" r:id="rId6"/>
  </p:sldMasterIdLst>
  <p:notesMasterIdLst>
    <p:notesMasterId r:id="rId60"/>
  </p:notesMasterIdLst>
  <p:handoutMasterIdLst>
    <p:handoutMasterId r:id="rId61"/>
  </p:handoutMasterIdLst>
  <p:sldIdLst>
    <p:sldId id="355" r:id="rId7"/>
    <p:sldId id="360" r:id="rId8"/>
    <p:sldId id="365" r:id="rId9"/>
    <p:sldId id="364" r:id="rId10"/>
    <p:sldId id="366" r:id="rId11"/>
    <p:sldId id="381" r:id="rId12"/>
    <p:sldId id="370" r:id="rId13"/>
    <p:sldId id="406" r:id="rId14"/>
    <p:sldId id="401" r:id="rId15"/>
    <p:sldId id="407" r:id="rId16"/>
    <p:sldId id="402" r:id="rId17"/>
    <p:sldId id="408" r:id="rId18"/>
    <p:sldId id="405" r:id="rId19"/>
    <p:sldId id="409" r:id="rId20"/>
    <p:sldId id="389" r:id="rId21"/>
    <p:sldId id="410" r:id="rId22"/>
    <p:sldId id="373" r:id="rId23"/>
    <p:sldId id="372" r:id="rId24"/>
    <p:sldId id="411" r:id="rId25"/>
    <p:sldId id="374" r:id="rId26"/>
    <p:sldId id="412" r:id="rId27"/>
    <p:sldId id="375" r:id="rId28"/>
    <p:sldId id="390" r:id="rId29"/>
    <p:sldId id="367" r:id="rId30"/>
    <p:sldId id="376" r:id="rId31"/>
    <p:sldId id="377" r:id="rId32"/>
    <p:sldId id="404" r:id="rId33"/>
    <p:sldId id="393" r:id="rId34"/>
    <p:sldId id="394" r:id="rId35"/>
    <p:sldId id="395" r:id="rId36"/>
    <p:sldId id="387" r:id="rId37"/>
    <p:sldId id="396" r:id="rId38"/>
    <p:sldId id="397" r:id="rId39"/>
    <p:sldId id="398" r:id="rId40"/>
    <p:sldId id="400" r:id="rId41"/>
    <p:sldId id="399" r:id="rId42"/>
    <p:sldId id="378" r:id="rId43"/>
    <p:sldId id="379" r:id="rId44"/>
    <p:sldId id="368" r:id="rId45"/>
    <p:sldId id="361" r:id="rId46"/>
    <p:sldId id="388" r:id="rId47"/>
    <p:sldId id="363" r:id="rId48"/>
    <p:sldId id="362" r:id="rId49"/>
    <p:sldId id="403" r:id="rId50"/>
    <p:sldId id="380" r:id="rId51"/>
    <p:sldId id="383" r:id="rId52"/>
    <p:sldId id="369" r:id="rId53"/>
    <p:sldId id="382" r:id="rId54"/>
    <p:sldId id="384" r:id="rId55"/>
    <p:sldId id="386" r:id="rId56"/>
    <p:sldId id="371" r:id="rId57"/>
    <p:sldId id="391" r:id="rId58"/>
    <p:sldId id="392" r:id="rId59"/>
  </p:sldIdLst>
  <p:sldSz cx="9144000" cy="6858000" type="screen4x3"/>
  <p:notesSz cx="9925050" cy="6665913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00">
          <p15:clr>
            <a:srgbClr val="A4A3A4"/>
          </p15:clr>
        </p15:guide>
        <p15:guide id="2" pos="312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9999"/>
    <a:srgbClr val="98C6EA"/>
    <a:srgbClr val="0052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84E427A-3D55-4303-BF80-6455036E1DE7}" styleName="Designformatvorlage 1 - Akz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E269D01E-BC32-4049-B463-5C60D7B0CCD2}" styleName="Designformatvorlage 2 - Akz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D083AE6-46FA-4A59-8FB0-9F97EB10719F}" styleName="Helle Formatvorlage 3 - Akz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7292A2E-F333-43FB-9621-5CBBE7FDCDCB}" styleName="Helle Formatvorlage 2 - Akz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D27102A9-8310-4765-A935-A1911B00CA55}" styleName="Helle Formatvorlage 1 - Akz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EC20E35-A176-4012-BC5E-935CFFF8708E}" styleName="Mittlere Formatvorlag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C4B1156A-380E-4F78-BDF5-A606A8083BF9}" styleName="Mittlere Formatvorlage 4 - Akz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74C1A8A3-306A-4EB7-A6B1-4F7E0EB9C5D6}" styleName="Mittlere Formatvorlage 3 - Akz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D7AC3CCA-C797-4891-BE02-D94E43425B78}" styleName="Mittlere Formatvorlag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Helle Formatvorlag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3C2FFA5D-87B4-456A-9821-1D502468CF0F}" styleName="Themed Style 1 –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–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925" autoAdjust="0"/>
    <p:restoredTop sz="88187" autoAdjust="0"/>
  </p:normalViewPr>
  <p:slideViewPr>
    <p:cSldViewPr snapToGrid="0">
      <p:cViewPr varScale="1">
        <p:scale>
          <a:sx n="102" d="100"/>
          <a:sy n="102" d="100"/>
        </p:scale>
        <p:origin x="928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35" d="100"/>
          <a:sy n="135" d="100"/>
        </p:scale>
        <p:origin x="-1518" y="-90"/>
      </p:cViewPr>
      <p:guideLst>
        <p:guide orient="horz" pos="2100"/>
        <p:guide pos="312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0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50" Type="http://schemas.openxmlformats.org/officeDocument/2006/relationships/slide" Target="slides/slide44.xml"/><Relationship Id="rId55" Type="http://schemas.openxmlformats.org/officeDocument/2006/relationships/slide" Target="slides/slide49.xml"/><Relationship Id="rId63" Type="http://schemas.openxmlformats.org/officeDocument/2006/relationships/viewProps" Target="viewProps.xml"/><Relationship Id="rId7" Type="http://schemas.openxmlformats.org/officeDocument/2006/relationships/slide" Target="slides/slid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slide" Target="slides/slide47.xml"/><Relationship Id="rId58" Type="http://schemas.openxmlformats.org/officeDocument/2006/relationships/slide" Target="slides/slide52.xml"/><Relationship Id="rId5" Type="http://schemas.openxmlformats.org/officeDocument/2006/relationships/slideMaster" Target="slideMasters/slideMaster5.xml"/><Relationship Id="rId61" Type="http://schemas.openxmlformats.org/officeDocument/2006/relationships/handoutMaster" Target="handoutMasters/handoutMaster1.xml"/><Relationship Id="rId19" Type="http://schemas.openxmlformats.org/officeDocument/2006/relationships/slide" Target="slides/slide1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slide" Target="slides/slide50.xml"/><Relationship Id="rId64" Type="http://schemas.openxmlformats.org/officeDocument/2006/relationships/theme" Target="theme/theme1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slide" Target="slides/slide53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slide" Target="slides/slide48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slide" Target="slides/slide51.xml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Relationship Id="rId60" Type="http://schemas.openxmlformats.org/officeDocument/2006/relationships/notesMaster" Target="notesMasters/notesMaster1.xml"/><Relationship Id="rId65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9" Type="http://schemas.openxmlformats.org/officeDocument/2006/relationships/slide" Target="slides/slide3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DE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Type of Attack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D6E9-AC48-8E65-35B780AE315E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D6E9-AC48-8E65-35B780AE315E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DE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Targeted</c:v>
                </c:pt>
                <c:pt idx="1">
                  <c:v>Untargeted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85</c:v>
                </c:pt>
                <c:pt idx="1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8FB-994C-9FDC-7B2A0CBE7E3F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DE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Targeted Sectors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DE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Targetted Sector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9EE8-B240-A802-9C3076FC9003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9EE8-B240-A802-9C3076FC9003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9EE8-B240-A802-9C3076FC9003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9EE8-B240-A802-9C3076FC9003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9EE8-B240-A802-9C3076FC9003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9EE8-B240-A802-9C3076FC9003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9EE8-B240-A802-9C3076FC9003}"/>
              </c:ext>
            </c:extLst>
          </c:dPt>
          <c:dPt>
            <c:idx val="7"/>
            <c:bubble3D val="0"/>
            <c:spPr>
              <a:solidFill>
                <a:schemeClr val="accent2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9EE8-B240-A802-9C3076FC9003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DE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Sheet1!$A$2:$A$9</c:f>
              <c:strCache>
                <c:ptCount val="8"/>
                <c:pt idx="0">
                  <c:v>Energy</c:v>
                </c:pt>
                <c:pt idx="1">
                  <c:v>Manufacturing</c:v>
                </c:pt>
                <c:pt idx="2">
                  <c:v>(Petro)chemical</c:v>
                </c:pt>
                <c:pt idx="3">
                  <c:v>(Waste)water</c:v>
                </c:pt>
                <c:pt idx="4">
                  <c:v>Technology</c:v>
                </c:pt>
                <c:pt idx="5">
                  <c:v>Government</c:v>
                </c:pt>
                <c:pt idx="6">
                  <c:v>Aviation</c:v>
                </c:pt>
                <c:pt idx="7">
                  <c:v>Other</c:v>
                </c:pt>
              </c:strCache>
            </c:strRef>
          </c:cat>
          <c:val>
            <c:numRef>
              <c:f>Sheet1!$B$2:$B$9</c:f>
              <c:numCache>
                <c:formatCode>General</c:formatCode>
                <c:ptCount val="8"/>
                <c:pt idx="0">
                  <c:v>10</c:v>
                </c:pt>
                <c:pt idx="1">
                  <c:v>4</c:v>
                </c:pt>
                <c:pt idx="2">
                  <c:v>4</c:v>
                </c:pt>
                <c:pt idx="3">
                  <c:v>3</c:v>
                </c:pt>
                <c:pt idx="4">
                  <c:v>2</c:v>
                </c:pt>
                <c:pt idx="5">
                  <c:v>2</c:v>
                </c:pt>
                <c:pt idx="6">
                  <c:v>2</c:v>
                </c:pt>
                <c:pt idx="7">
                  <c:v>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8FB-994C-9FDC-7B2A0CBE7E3F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DE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Attack Goals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DE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65F2-814A-BCC1-8EE933B22BAF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65F2-814A-BCC1-8EE933B22BAF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65F2-814A-BCC1-8EE933B22BAF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65F2-814A-BCC1-8EE933B22BAF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65F2-814A-BCC1-8EE933B22BAF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65F2-814A-BCC1-8EE933B22BAF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DE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Sheet1!$A$2:$A$7</c:f>
              <c:strCache>
                <c:ptCount val="6"/>
                <c:pt idx="0">
                  <c:v>Steal data</c:v>
                </c:pt>
                <c:pt idx="1">
                  <c:v>Cause disruption</c:v>
                </c:pt>
                <c:pt idx="2">
                  <c:v>Provoke ransom payment</c:v>
                </c:pt>
                <c:pt idx="3">
                  <c:v>Cause physical damage</c:v>
                </c:pt>
                <c:pt idx="4">
                  <c:v>Sell data for profit</c:v>
                </c:pt>
                <c:pt idx="5">
                  <c:v>Other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10</c:v>
                </c:pt>
                <c:pt idx="1">
                  <c:v>6</c:v>
                </c:pt>
                <c:pt idx="2">
                  <c:v>4</c:v>
                </c:pt>
                <c:pt idx="3">
                  <c:v>3</c:v>
                </c:pt>
                <c:pt idx="4">
                  <c:v>2</c:v>
                </c:pt>
                <c:pt idx="5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F38-4741-AEE8-A1FB388FFE7E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DE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ICS Attacks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DE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DF03-B34A-AD9C-83A79C18044F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DF03-B34A-AD9C-83A79C18044F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DE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Successful</c:v>
                </c:pt>
                <c:pt idx="1">
                  <c:v>Unsuccessful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85</c:v>
                </c:pt>
                <c:pt idx="1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049-E24F-A1DA-9A47820BE70C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DE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Analyzed Incidents per Year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DE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# Incidents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Sheet1!$A$2:$A$21</c:f>
              <c:numCache>
                <c:formatCode>General</c:formatCode>
                <c:ptCount val="20"/>
                <c:pt idx="0">
                  <c:v>2000</c:v>
                </c:pt>
                <c:pt idx="1">
                  <c:v>2001</c:v>
                </c:pt>
                <c:pt idx="2">
                  <c:v>2002</c:v>
                </c:pt>
                <c:pt idx="3">
                  <c:v>2003</c:v>
                </c:pt>
                <c:pt idx="4">
                  <c:v>2004</c:v>
                </c:pt>
                <c:pt idx="5">
                  <c:v>2005</c:v>
                </c:pt>
                <c:pt idx="6">
                  <c:v>2006</c:v>
                </c:pt>
                <c:pt idx="7">
                  <c:v>2007</c:v>
                </c:pt>
                <c:pt idx="8">
                  <c:v>2008</c:v>
                </c:pt>
                <c:pt idx="9">
                  <c:v>2009</c:v>
                </c:pt>
                <c:pt idx="10">
                  <c:v>2010</c:v>
                </c:pt>
                <c:pt idx="11">
                  <c:v>2011</c:v>
                </c:pt>
                <c:pt idx="12">
                  <c:v>2012</c:v>
                </c:pt>
                <c:pt idx="13">
                  <c:v>2013</c:v>
                </c:pt>
                <c:pt idx="14">
                  <c:v>2014</c:v>
                </c:pt>
                <c:pt idx="15">
                  <c:v>2015</c:v>
                </c:pt>
                <c:pt idx="16">
                  <c:v>2016</c:v>
                </c:pt>
                <c:pt idx="17">
                  <c:v>2017</c:v>
                </c:pt>
                <c:pt idx="18">
                  <c:v>2018</c:v>
                </c:pt>
                <c:pt idx="19">
                  <c:v>2019</c:v>
                </c:pt>
              </c:numCache>
            </c:num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1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1</c:v>
                </c:pt>
                <c:pt idx="9">
                  <c:v>0</c:v>
                </c:pt>
                <c:pt idx="10">
                  <c:v>2</c:v>
                </c:pt>
                <c:pt idx="11">
                  <c:v>2</c:v>
                </c:pt>
                <c:pt idx="12">
                  <c:v>3</c:v>
                </c:pt>
                <c:pt idx="13">
                  <c:v>4</c:v>
                </c:pt>
                <c:pt idx="14">
                  <c:v>1</c:v>
                </c:pt>
                <c:pt idx="15">
                  <c:v>1</c:v>
                </c:pt>
                <c:pt idx="16">
                  <c:v>3</c:v>
                </c:pt>
                <c:pt idx="17">
                  <c:v>6</c:v>
                </c:pt>
                <c:pt idx="18">
                  <c:v>1</c:v>
                </c:pt>
                <c:pt idx="19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6DE-8B41-A8B4-3A4EF918E8C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987051711"/>
        <c:axId val="987077103"/>
      </c:barChart>
      <c:catAx>
        <c:axId val="98705171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DE"/>
          </a:p>
        </c:txPr>
        <c:crossAx val="987077103"/>
        <c:crosses val="autoZero"/>
        <c:auto val="1"/>
        <c:lblAlgn val="ctr"/>
        <c:lblOffset val="100"/>
        <c:noMultiLvlLbl val="0"/>
      </c:catAx>
      <c:valAx>
        <c:axId val="98707710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DE"/>
          </a:p>
        </c:txPr>
        <c:crossAx val="98705171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DE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DE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# Attacks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B743-E844-B2A3-0E557CCEB46C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B743-E844-B2A3-0E557CCEB46C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B743-E844-B2A3-0E557CCEB46C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D7F1-574A-9FAF-756FB70D560D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D7F1-574A-9FAF-756FB70D560D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D7F1-574A-9FAF-756FB70D560D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0AC8-5E40-A4AE-D1FE8243F5E4}"/>
              </c:ext>
            </c:extLst>
          </c:dPt>
          <c:dPt>
            <c:idx val="7"/>
            <c:bubble3D val="0"/>
            <c:spPr>
              <a:solidFill>
                <a:schemeClr val="accent2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D7F1-574A-9FAF-756FB70D560D}"/>
              </c:ext>
            </c:extLst>
          </c:dPt>
          <c:dPt>
            <c:idx val="8"/>
            <c:bubble3D val="0"/>
            <c:spPr>
              <a:solidFill>
                <a:schemeClr val="accent3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1-D7F1-574A-9FAF-756FB70D560D}"/>
              </c:ext>
            </c:extLst>
          </c:dPt>
          <c:dPt>
            <c:idx val="9"/>
            <c:bubble3D val="0"/>
            <c:spPr>
              <a:solidFill>
                <a:schemeClr val="accent4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3-D7F1-574A-9FAF-756FB70D560D}"/>
              </c:ext>
            </c:extLst>
          </c:dPt>
          <c:dPt>
            <c:idx val="10"/>
            <c:bubble3D val="0"/>
            <c:spPr>
              <a:solidFill>
                <a:schemeClr val="accent5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5-D7F1-574A-9FAF-756FB70D560D}"/>
              </c:ext>
            </c:extLst>
          </c:dPt>
          <c:dPt>
            <c:idx val="11"/>
            <c:bubble3D val="0"/>
            <c:spPr>
              <a:solidFill>
                <a:schemeClr val="accent6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7-D7F1-574A-9FAF-756FB70D560D}"/>
              </c:ext>
            </c:extLst>
          </c:dPt>
          <c:dPt>
            <c:idx val="12"/>
            <c:bubble3D val="0"/>
            <c:spPr>
              <a:solidFill>
                <a:schemeClr val="accent1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9-D7F1-574A-9FAF-756FB70D560D}"/>
              </c:ext>
            </c:extLst>
          </c:dPt>
          <c:dPt>
            <c:idx val="13"/>
            <c:bubble3D val="0"/>
            <c:spPr>
              <a:solidFill>
                <a:schemeClr val="accent2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B-D7F1-574A-9FAF-756FB70D560D}"/>
              </c:ext>
            </c:extLst>
          </c:dPt>
          <c:dPt>
            <c:idx val="14"/>
            <c:bubble3D val="0"/>
            <c:spPr>
              <a:solidFill>
                <a:schemeClr val="accent3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B743-E844-B2A3-0E557CCEB46C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DE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2-B743-E844-B2A3-0E557CCEB46C}"/>
                </c:ext>
              </c:extLst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DE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3-B743-E844-B2A3-0E557CCEB46C}"/>
                </c:ext>
              </c:extLst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DE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4-B743-E844-B2A3-0E557CCEB46C}"/>
                </c:ext>
              </c:extLst>
            </c:dLbl>
            <c:dLbl>
              <c:idx val="14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DE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1-B743-E844-B2A3-0E557CCEB46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DE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Sheet1!$A$2:$A$16</c:f>
              <c:strCache>
                <c:ptCount val="15"/>
                <c:pt idx="0">
                  <c:v>Energetic Bear</c:v>
                </c:pt>
                <c:pt idx="1">
                  <c:v>APT33</c:v>
                </c:pt>
                <c:pt idx="2">
                  <c:v>APT34</c:v>
                </c:pt>
                <c:pt idx="3">
                  <c:v>APT35</c:v>
                </c:pt>
                <c:pt idx="4">
                  <c:v>Elderwood</c:v>
                </c:pt>
                <c:pt idx="5">
                  <c:v>TeleBots</c:v>
                </c:pt>
                <c:pt idx="6">
                  <c:v>TEMP.Veles</c:v>
                </c:pt>
                <c:pt idx="7">
                  <c:v>Turla</c:v>
                </c:pt>
                <c:pt idx="8">
                  <c:v>Inception Framework</c:v>
                </c:pt>
                <c:pt idx="9">
                  <c:v>FIN6</c:v>
                </c:pt>
                <c:pt idx="10">
                  <c:v>Vitak Boden</c:v>
                </c:pt>
                <c:pt idx="11">
                  <c:v>Indirk Spider</c:v>
                </c:pt>
                <c:pt idx="12">
                  <c:v>Lazarus Group</c:v>
                </c:pt>
                <c:pt idx="13">
                  <c:v>Op Ghoul</c:v>
                </c:pt>
                <c:pt idx="14">
                  <c:v>Unknown</c:v>
                </c:pt>
              </c:strCache>
            </c:str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4</c:v>
                </c:pt>
                <c:pt idx="1">
                  <c:v>4</c:v>
                </c:pt>
                <c:pt idx="2">
                  <c:v>2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  <c:pt idx="11">
                  <c:v>1</c:v>
                </c:pt>
                <c:pt idx="12">
                  <c:v>1</c:v>
                </c:pt>
                <c:pt idx="13">
                  <c:v>1</c:v>
                </c:pt>
                <c:pt idx="14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AC8-5E40-A4AE-D1FE8243F5E4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DE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kumimoji="0" lang="en-US" sz="1862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/>
              </a:rPr>
              <a:t># Attacks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DE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# Attacks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ABAB-A943-9FD2-CB280EA2AF6F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ABAB-A943-9FD2-CB280EA2AF6F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ABAB-A943-9FD2-CB280EA2AF6F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ABAB-A943-9FD2-CB280EA2AF6F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ABAB-A943-9FD2-CB280EA2AF6F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ABAB-A943-9FD2-CB280EA2AF6F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ABAB-A943-9FD2-CB280EA2AF6F}"/>
              </c:ext>
            </c:extLst>
          </c:dPt>
          <c:dPt>
            <c:idx val="7"/>
            <c:bubble3D val="0"/>
            <c:spPr>
              <a:solidFill>
                <a:schemeClr val="accent2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ABAB-A943-9FD2-CB280EA2AF6F}"/>
              </c:ext>
            </c:extLst>
          </c:dPt>
          <c:dPt>
            <c:idx val="8"/>
            <c:bubble3D val="0"/>
            <c:spPr>
              <a:solidFill>
                <a:schemeClr val="accent3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1-ABAB-A943-9FD2-CB280EA2AF6F}"/>
              </c:ext>
            </c:extLst>
          </c:dPt>
          <c:dPt>
            <c:idx val="9"/>
            <c:bubble3D val="0"/>
            <c:spPr>
              <a:solidFill>
                <a:schemeClr val="accent4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3-ABAB-A943-9FD2-CB280EA2AF6F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DE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Sheet1!$A$2:$A$11</c:f>
              <c:strCache>
                <c:ptCount val="10"/>
                <c:pt idx="0">
                  <c:v>Russia</c:v>
                </c:pt>
                <c:pt idx="1">
                  <c:v>Iran</c:v>
                </c:pt>
                <c:pt idx="2">
                  <c:v>China</c:v>
                </c:pt>
                <c:pt idx="3">
                  <c:v>US</c:v>
                </c:pt>
                <c:pt idx="4">
                  <c:v>UK</c:v>
                </c:pt>
                <c:pt idx="5">
                  <c:v>Israel</c:v>
                </c:pt>
                <c:pt idx="6">
                  <c:v>Syria</c:v>
                </c:pt>
                <c:pt idx="7">
                  <c:v>Ukraine</c:v>
                </c:pt>
                <c:pt idx="8">
                  <c:v>North Korea</c:v>
                </c:pt>
                <c:pt idx="9">
                  <c:v>Unknown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8</c:v>
                </c:pt>
                <c:pt idx="1">
                  <c:v>7</c:v>
                </c:pt>
                <c:pt idx="2">
                  <c:v>3</c:v>
                </c:pt>
                <c:pt idx="3">
                  <c:v>2</c:v>
                </c:pt>
                <c:pt idx="4">
                  <c:v>2</c:v>
                </c:pt>
                <c:pt idx="5">
                  <c:v>2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EE8-D446-B642-C882A2AB2251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D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5621901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20751376-2EB8-4403-B858-305A8AAA6B01}" type="datetimeFigureOut">
              <a:rPr lang="en-GB"/>
              <a:pPr>
                <a:defRPr/>
              </a:pPr>
              <a:t>30/06/2020</a:t>
            </a:fld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2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5621901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62C15F7A-46C6-4AD2-BFEC-842DCCCC19C4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290957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5621901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89C46BC9-2C9E-4670-A85A-6A588BA2D405}" type="datetimeFigureOut">
              <a:rPr lang="en-GB"/>
              <a:pPr>
                <a:defRPr/>
              </a:pPr>
              <a:t>30/06/2020</a:t>
            </a:fld>
            <a:endParaRPr lang="en-GB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295650" y="500063"/>
            <a:ext cx="3333750" cy="25003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708" tIns="45354" rIns="90708" bIns="45354" rtlCol="0" anchor="ctr"/>
          <a:lstStyle/>
          <a:p>
            <a:pPr lvl="0"/>
            <a:endParaRPr lang="en-GB" noProof="0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992506" y="3166309"/>
            <a:ext cx="7940040" cy="2999661"/>
          </a:xfrm>
          <a:prstGeom prst="rect">
            <a:avLst/>
          </a:prstGeom>
        </p:spPr>
        <p:txBody>
          <a:bodyPr vert="horz" wrap="square" lIns="90708" tIns="45354" rIns="90708" bIns="45354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2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5621901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00AFC6D0-44D5-4EB7-828F-6F464F83D79A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9799730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182563" indent="-182563" algn="l" rtl="0" fontAlgn="base">
      <a:spcBef>
        <a:spcPct val="30000"/>
      </a:spcBef>
      <a:spcAft>
        <a:spcPct val="0"/>
      </a:spcAft>
      <a:buFont typeface="Arial" charset="0"/>
      <a:buChar char="•"/>
      <a:defRPr sz="1200" kern="1200">
        <a:solidFill>
          <a:schemeClr val="tx1"/>
        </a:solidFill>
        <a:latin typeface="+mn-lt"/>
        <a:ea typeface="+mn-ea"/>
        <a:cs typeface="Arial" charset="0"/>
      </a:defRPr>
    </a:lvl2pPr>
    <a:lvl3pPr marL="355600" indent="-173038" algn="l" rtl="0" fontAlgn="base">
      <a:spcBef>
        <a:spcPct val="30000"/>
      </a:spcBef>
      <a:spcAft>
        <a:spcPct val="0"/>
      </a:spcAft>
      <a:buFont typeface="Symbol" pitchFamily="18" charset="2"/>
      <a:buChar char="-"/>
      <a:defRPr sz="1200" kern="1200">
        <a:solidFill>
          <a:schemeClr val="tx1"/>
        </a:solidFill>
        <a:latin typeface="+mn-lt"/>
        <a:ea typeface="+mn-ea"/>
        <a:cs typeface="Arial" charset="0"/>
      </a:defRPr>
    </a:lvl3pPr>
    <a:lvl4pPr marL="538163" indent="-182563" algn="l" rtl="0" fontAlgn="base">
      <a:spcBef>
        <a:spcPct val="30000"/>
      </a:spcBef>
      <a:spcAft>
        <a:spcPct val="0"/>
      </a:spcAft>
      <a:buFont typeface="Courier New" pitchFamily="49" charset="0"/>
      <a:buChar char="o"/>
      <a:defRPr sz="1200" kern="1200">
        <a:solidFill>
          <a:schemeClr val="tx1"/>
        </a:solidFill>
        <a:latin typeface="+mn-lt"/>
        <a:ea typeface="+mn-ea"/>
        <a:cs typeface="Arial" charset="0"/>
      </a:defRPr>
    </a:lvl4pPr>
    <a:lvl5pPr marL="720725" indent="-182563" algn="l" rtl="0" fontAlgn="base">
      <a:spcBef>
        <a:spcPct val="30000"/>
      </a:spcBef>
      <a:spcAft>
        <a:spcPct val="0"/>
      </a:spcAft>
      <a:buFont typeface="Wingdings" pitchFamily="2" charset="2"/>
      <a:buChar char="§"/>
      <a:defRPr sz="1200" kern="1200">
        <a:solidFill>
          <a:schemeClr val="tx1"/>
        </a:solidFill>
        <a:latin typeface="+mn-lt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1" kern="120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Outcome of a seminar paper I wrote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1" kern="1200" dirty="0" err="1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Testrun</a:t>
            </a:r>
            <a:r>
              <a:rPr lang="en-GB" sz="1200" b="1" kern="120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for next week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1" kern="120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Very much appreciate feedback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1" kern="120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ICS: controls industrial plants, manufacturing sites, power grids etc. -&gt; Different from classic IT: Specialized HW &amp; SW. Highly reliable and safe (nuclear enrichment facility)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</a:t>
            </a:fld>
            <a:endParaRPr lang="en-GB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31930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Entities in Europe (Ukraine) are targeted by about 37%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Middle East (Saudi Arabia, Iran) is being targeted by about 33% </a:t>
            </a:r>
            <a:endParaRPr lang="en-GB" dirty="0"/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19% of the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analyzed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incidents, the US were amongst the victims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neither Russia nor China nor North Korea report a lot of ICS incidents against entities located in their countries </a:t>
            </a:r>
            <a:endParaRPr lang="en-GB" dirty="0"/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629811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804550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Russia &amp; Middle East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060635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976554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139697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sz="1200" dirty="0"/>
              <a:t>Breach of enterprise IT network: </a:t>
            </a:r>
            <a:r>
              <a:rPr lang="en-GB" sz="1200" dirty="0" err="1"/>
              <a:t>spearphishing</a:t>
            </a:r>
            <a:endParaRPr lang="en-GB" sz="1200" dirty="0"/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sz="1200" dirty="0"/>
              <a:t>Move to ICS network: improper network isolation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sz="1200" dirty="0"/>
              <a:t>Lateral movement: zero-day exploits, Windows/AAD vulnerabilities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sz="1200" dirty="0"/>
              <a:t>In ICS network: sophisticated obfuscation and evasion techniques and living off the land tools (PowerShell) to trick IDS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sz="1200" dirty="0"/>
              <a:t>Final Payload: Ransomware, </a:t>
            </a:r>
            <a:r>
              <a:rPr lang="en-GB" sz="1200" dirty="0" err="1"/>
              <a:t>Wiperware</a:t>
            </a:r>
            <a:endParaRPr lang="en-GB" sz="1200" dirty="0"/>
          </a:p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969066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094452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Grain of salt: Probably a lot of the unsuccessful attacks don't reach the public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20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892528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21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956206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ICS initially were not connected to the internet, but now are (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IIoT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)</a:t>
            </a:r>
          </a:p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IBMs X-Force Red offers penetration testing</a:t>
            </a: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0537798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22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6947495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23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7201991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[20min]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24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1499181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25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4136195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26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0769341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27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1464773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28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7596006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Triconics 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29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2353843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2017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30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7333213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31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970577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If company A &amp; B fall victim to a certain attack, company C shouldn’t fall victim to the same attack a few months later</a:t>
            </a:r>
          </a:p>
          <a:p>
            <a:r>
              <a:rPr lang="en-DE" dirty="0"/>
              <a:t>Identify repeating patterns</a:t>
            </a:r>
          </a:p>
          <a:p>
            <a:r>
              <a:rPr lang="en-DE" dirty="0"/>
              <a:t>Get a deeper understanding of threats specific to our environment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9638423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Human error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32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0112245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33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0509510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34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3867456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Human error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35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0197523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36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4159639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37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3986886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Animate last point bold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38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1071629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40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5016988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Core hypotheses to test would be if companies are more likely to defend their in-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frastructure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successfully against a certain threat the longer it is publicly known and if so, how fast this adaptation of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defense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strategies happens. </a:t>
            </a:r>
            <a:endParaRPr lang="en-GB" dirty="0"/>
          </a:p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42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8804018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Animate last point bold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46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414453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DE" dirty="0"/>
              <a:t>Multiple 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publicly available sources that provide information on ICS security incidents </a:t>
            </a:r>
            <a:endParaRPr lang="en-DE" dirty="0"/>
          </a:p>
          <a:p>
            <a:r>
              <a:rPr lang="en-DE" dirty="0"/>
              <a:t>(How did I select the incidents? Most “relevant” / most citations)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1592087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Evtl. rausnehmen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47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2033395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Evtl. rausnehmen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48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5328342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49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8724871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50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7247308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51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2831766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52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7011146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53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751078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361562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487125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How many of the campaigns were targeted?</a:t>
            </a:r>
          </a:p>
          <a:p>
            <a:r>
              <a:rPr lang="en-DE" dirty="0"/>
              <a:t>1 Untargeted attack can affect thousands of victims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673064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818383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Energy: Power grids, oil &amp; gas pipelines</a:t>
            </a:r>
          </a:p>
          <a:p>
            <a:r>
              <a:rPr lang="en-DE" dirty="0"/>
              <a:t>Manufacturing: German steel mill, aluminium production</a:t>
            </a:r>
          </a:p>
          <a:p>
            <a:r>
              <a:rPr lang="en-DE" dirty="0"/>
              <a:t>Petrochemical: (Triton)</a:t>
            </a:r>
          </a:p>
          <a:p>
            <a:r>
              <a:rPr lang="en-DE" dirty="0"/>
              <a:t>Technology: (BitPaymer: targeted ransomware)</a:t>
            </a:r>
          </a:p>
          <a:p>
            <a:r>
              <a:rPr lang="en-DE" dirty="0"/>
              <a:t>Government: diplomatic service agancies (RedOctober)</a:t>
            </a:r>
          </a:p>
          <a:p>
            <a:r>
              <a:rPr lang="en-DE" dirty="0"/>
              <a:t>Aviation: (Havex: espionage campaign)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91495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6408271"/>
            <a:ext cx="575236" cy="3585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6408271"/>
            <a:ext cx="575236" cy="3585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1762188"/>
            <a:ext cx="8508999" cy="4699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 lIns="0" rIns="0"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1839487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2499360"/>
            <a:ext cx="8508999" cy="3962400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sz="1600" noProof="0" dirty="0"/>
              <a:t>Dritte Ebene</a:t>
            </a:r>
            <a:endParaRPr lang="de-DE" noProof="0" dirty="0"/>
          </a:p>
        </p:txBody>
      </p:sp>
      <p:sp useBgFill="1"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 useBgFill="1"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 useBgFill="1">
        <p:nvSpPr>
          <p:cNvPr id="6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1839487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2"/>
          <p:cNvSpPr>
            <a:spLocks noGrp="1"/>
          </p:cNvSpPr>
          <p:nvPr>
            <p:ph idx="14" hasCustomPrompt="1"/>
          </p:nvPr>
        </p:nvSpPr>
        <p:spPr>
          <a:xfrm>
            <a:off x="319091" y="1762188"/>
            <a:ext cx="4180910" cy="4687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 baseline="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sz="1600" noProof="0" dirty="0"/>
              <a:t>Dritte Ebene</a:t>
            </a:r>
            <a:endParaRPr lang="de-DE" noProof="0" dirty="0"/>
          </a:p>
        </p:txBody>
      </p:sp>
      <p:sp>
        <p:nvSpPr>
          <p:cNvPr id="13" name="Inhaltsplatzhalter 2"/>
          <p:cNvSpPr>
            <a:spLocks noGrp="1"/>
          </p:cNvSpPr>
          <p:nvPr>
            <p:ph idx="15" hasCustomPrompt="1"/>
          </p:nvPr>
        </p:nvSpPr>
        <p:spPr>
          <a:xfrm>
            <a:off x="4647179" y="1762188"/>
            <a:ext cx="4180910" cy="4687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sz="1600" noProof="0" dirty="0"/>
              <a:t>Dritte Ebene</a:t>
            </a:r>
            <a:endParaRPr lang="de-DE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4629014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2484000"/>
            <a:ext cx="4242816" cy="3974655"/>
          </a:xfrm>
          <a:prstGeom prst="rect">
            <a:avLst/>
          </a:prstGeom>
        </p:spPr>
        <p:txBody>
          <a:bodyPr lIns="0" rIns="0"/>
          <a:lstStyle>
            <a:lvl1pPr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 sz="160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sz="1600" dirty="0"/>
              <a:t>Dritte Ebene</a:t>
            </a:r>
            <a:endParaRPr lang="de-DE" dirty="0"/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584192" y="2484120"/>
            <a:ext cx="4244400" cy="39744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+ Text (Hintergr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 bwMode="auto">
          <a:xfrm>
            <a:off x="0" y="2477139"/>
            <a:ext cx="9144000" cy="438086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r" eaLnBrk="0" hangingPunct="0"/>
            <a:endParaRPr lang="de-DE" sz="1000" dirty="0">
              <a:latin typeface="Arial" pitchFamily="34" charset="0"/>
            </a:endParaRPr>
          </a:p>
        </p:txBody>
      </p:sp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2484000"/>
            <a:ext cx="4242816" cy="3974655"/>
          </a:xfrm>
          <a:prstGeom prst="rect">
            <a:avLst/>
          </a:prstGeom>
        </p:spPr>
        <p:txBody>
          <a:bodyPr lIns="0" rIns="0"/>
          <a:lstStyle>
            <a:lvl1pPr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 sz="1600" baseline="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sz="1600" dirty="0"/>
              <a:t>Dritte Ebene</a:t>
            </a:r>
            <a:endParaRPr lang="de-DE" dirty="0"/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584192" y="2484120"/>
            <a:ext cx="4244400" cy="39744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ße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7"/>
          </p:nvPr>
        </p:nvSpPr>
        <p:spPr>
          <a:xfrm>
            <a:off x="0" y="2456938"/>
            <a:ext cx="9144000" cy="4381500"/>
          </a:xfrm>
          <a:prstGeom prst="rect">
            <a:avLst/>
          </a:prstGeom>
        </p:spPr>
        <p:txBody>
          <a:bodyPr/>
          <a:lstStyle/>
          <a:p>
            <a:endParaRPr lang="de-DE" dirty="0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r formatfüll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1672078"/>
            <a:ext cx="9144000" cy="516636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425798737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1231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baseline="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Präsentationsmuster</a:t>
            </a: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kann auch als </a:t>
            </a:r>
            <a:r>
              <a:rPr lang="de-DE" noProof="0" dirty="0" err="1"/>
              <a:t>Kapiteltrenner</a:t>
            </a:r>
            <a:r>
              <a:rPr lang="de-DE" noProof="0" dirty="0"/>
              <a:t> verwendet werden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1231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baseline="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Präsentationsmuster</a:t>
            </a: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kann auch als </a:t>
            </a:r>
            <a:r>
              <a:rPr lang="de-DE" noProof="0" dirty="0" err="1"/>
              <a:t>Kapiteltrenner</a:t>
            </a:r>
            <a:r>
              <a:rPr lang="de-DE" noProof="0" dirty="0"/>
              <a:t> verwendet werden</a:t>
            </a: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501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ts val="3200"/>
              </a:lnSpc>
              <a:defRPr lang="de-DE" sz="300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Titel der Präsentation durch Klicken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>
                <a:solidFill>
                  <a:schemeClr val="bg1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>
                <a:solidFill>
                  <a:srgbClr val="000000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6408271"/>
            <a:ext cx="575236" cy="3585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Zwei Inhalt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2484000"/>
            <a:ext cx="4242816" cy="3974655"/>
          </a:xfrm>
          <a:prstGeom prst="rect">
            <a:avLst/>
          </a:prstGeom>
        </p:spPr>
        <p:txBody>
          <a:bodyPr lIns="0" rIns="0"/>
          <a:lstStyle>
            <a:lvl1pPr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 sz="160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sz="1600" dirty="0"/>
              <a:t>Dritte Ebene</a:t>
            </a:r>
            <a:endParaRPr lang="de-DE" dirty="0"/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584192" y="2484120"/>
            <a:ext cx="4244400" cy="39744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7479779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2"/>
          <p:cNvSpPr>
            <a:spLocks noGrp="1"/>
          </p:cNvSpPr>
          <p:nvPr>
            <p:ph idx="14" hasCustomPrompt="1"/>
          </p:nvPr>
        </p:nvSpPr>
        <p:spPr>
          <a:xfrm>
            <a:off x="319091" y="1762188"/>
            <a:ext cx="4180910" cy="4687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 baseline="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sz="1600" noProof="0" dirty="0"/>
              <a:t>Dritte Ebene</a:t>
            </a:r>
            <a:endParaRPr lang="de-DE" noProof="0" dirty="0"/>
          </a:p>
        </p:txBody>
      </p:sp>
      <p:sp>
        <p:nvSpPr>
          <p:cNvPr id="13" name="Inhaltsplatzhalter 2"/>
          <p:cNvSpPr>
            <a:spLocks noGrp="1"/>
          </p:cNvSpPr>
          <p:nvPr>
            <p:ph idx="15" hasCustomPrompt="1"/>
          </p:nvPr>
        </p:nvSpPr>
        <p:spPr>
          <a:xfrm>
            <a:off x="4647179" y="1762188"/>
            <a:ext cx="4180910" cy="4687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sz="1600" noProof="0" dirty="0"/>
              <a:t>Dritte Ebene</a:t>
            </a:r>
            <a:endParaRPr lang="de-DE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4944894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hal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2499360"/>
            <a:ext cx="8508999" cy="3962400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sz="1600" noProof="0" dirty="0"/>
              <a:t>Dritte Ebene</a:t>
            </a:r>
            <a:endParaRPr lang="de-DE" noProof="0" dirty="0"/>
          </a:p>
        </p:txBody>
      </p:sp>
      <p:sp useBgFill="1"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 useBgFill="1"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 useBgFill="1">
        <p:nvSpPr>
          <p:cNvPr id="6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3642604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roße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7"/>
          </p:nvPr>
        </p:nvSpPr>
        <p:spPr>
          <a:xfrm>
            <a:off x="0" y="2477139"/>
            <a:ext cx="9144000" cy="4380861"/>
          </a:xfrm>
          <a:prstGeom prst="rect">
            <a:avLst/>
          </a:prstGeom>
        </p:spPr>
        <p:txBody>
          <a:bodyPr/>
          <a:lstStyle/>
          <a:p>
            <a:endParaRPr lang="de-DE" dirty="0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41235320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ilder formatfüll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1691640"/>
            <a:ext cx="9144000" cy="516636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4352564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Zwei Inhalte + Text (Hintergr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 bwMode="auto">
          <a:xfrm>
            <a:off x="0" y="2477139"/>
            <a:ext cx="9144000" cy="438086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r" eaLnBrk="0" hangingPunct="0"/>
            <a:endParaRPr lang="de-DE" sz="1000" dirty="0">
              <a:latin typeface="Arial" pitchFamily="34" charset="0"/>
            </a:endParaRPr>
          </a:p>
        </p:txBody>
      </p:sp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2484000"/>
            <a:ext cx="4242816" cy="3974655"/>
          </a:xfrm>
          <a:prstGeom prst="rect">
            <a:avLst/>
          </a:prstGeom>
        </p:spPr>
        <p:txBody>
          <a:bodyPr lIns="0" rIns="0"/>
          <a:lstStyle>
            <a:lvl1pPr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 sz="1600" baseline="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sz="1600" dirty="0"/>
              <a:t>Dritte Ebene</a:t>
            </a:r>
            <a:endParaRPr lang="de-DE" dirty="0"/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584192" y="2484120"/>
            <a:ext cx="4244400" cy="39744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7906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emf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theme" Target="../theme/theme3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5" Type="http://schemas.openxmlformats.org/officeDocument/2006/relationships/slideLayout" Target="../slideLayouts/slideLayout7.xml"/><Relationship Id="rId10" Type="http://schemas.openxmlformats.org/officeDocument/2006/relationships/image" Target="../media/image4.jpg"/><Relationship Id="rId4" Type="http://schemas.openxmlformats.org/officeDocument/2006/relationships/slideLayout" Target="../slideLayouts/slideLayout6.xml"/><Relationship Id="rId9" Type="http://schemas.openxmlformats.org/officeDocument/2006/relationships/image" Target="../media/image3.jp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image" Target="../media/image4.jpg"/><Relationship Id="rId5" Type="http://schemas.openxmlformats.org/officeDocument/2006/relationships/slideLayout" Target="../slideLayouts/slideLayout14.xml"/><Relationship Id="rId10" Type="http://schemas.openxmlformats.org/officeDocument/2006/relationships/image" Target="../media/image3.jpg"/><Relationship Id="rId4" Type="http://schemas.openxmlformats.org/officeDocument/2006/relationships/slideLayout" Target="../slideLayouts/slideLayout13.xml"/><Relationship Id="rId9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8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7829538" cy="384687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hf hdr="0" dt="0"/>
  <p:txStyles>
    <p:titleStyle>
      <a:lvl1pPr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feld 22"/>
          <p:cNvSpPr txBox="1"/>
          <p:nvPr/>
        </p:nvSpPr>
        <p:spPr>
          <a:xfrm>
            <a:off x="7713330" y="6563283"/>
            <a:ext cx="1115376" cy="193002"/>
          </a:xfrm>
          <a:prstGeom prst="rect">
            <a:avLst/>
          </a:prstGeom>
        </p:spPr>
        <p:txBody>
          <a:bodyPr wrap="square" lIns="0" tIns="0" rIns="0" bIns="0" rtlCol="0" anchor="b" anchorCtr="0">
            <a:spAutoFit/>
          </a:bodyPr>
          <a:lstStyle/>
          <a:p>
            <a:pPr algn="r">
              <a:lnSpc>
                <a:spcPct val="114000"/>
              </a:lnSpc>
            </a:pPr>
            <a:fld id="{C51078C5-4710-4254-8001-F1C0900803FD}" type="slidenum">
              <a:rPr lang="de-DE" sz="1200" smtClean="0">
                <a:latin typeface="+mn-lt"/>
                <a:cs typeface="Arial" pitchFamily="34" charset="0"/>
              </a:rPr>
              <a:pPr algn="r">
                <a:lnSpc>
                  <a:spcPct val="114000"/>
                </a:lnSpc>
              </a:pPr>
              <a:t>‹#›</a:t>
            </a:fld>
            <a:endParaRPr lang="de-DE" sz="1200" dirty="0">
              <a:latin typeface="+mn-lt"/>
              <a:cs typeface="Arial" pitchFamily="34" charset="0"/>
            </a:endParaRPr>
          </a:p>
        </p:txBody>
      </p:sp>
      <p:pic>
        <p:nvPicPr>
          <p:cNvPr id="5" name="Bild 4" descr="Fahnen_HG.jpg"/>
          <p:cNvPicPr>
            <a:picLocks noChangeAspect="1"/>
          </p:cNvPicPr>
          <p:nvPr/>
        </p:nvPicPr>
        <p:blipFill>
          <a:blip r:embed="rId3" cstate="screen"/>
          <a:srcRect/>
          <a:stretch>
            <a:fillRect/>
          </a:stretch>
        </p:blipFill>
        <p:spPr>
          <a:xfrm>
            <a:off x="-42532" y="0"/>
            <a:ext cx="9185031" cy="6858000"/>
          </a:xfrm>
          <a:prstGeom prst="rect">
            <a:avLst/>
          </a:prstGeom>
        </p:spPr>
      </p:pic>
      <p:pic>
        <p:nvPicPr>
          <p:cNvPr id="7" name="Bild 6" descr="20150416 tum logo blau png final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2627" y="324650"/>
            <a:ext cx="599722" cy="320400"/>
          </a:xfrm>
          <a:prstGeom prst="rect">
            <a:avLst/>
          </a:prstGeom>
        </p:spPr>
      </p:pic>
      <p:sp>
        <p:nvSpPr>
          <p:cNvPr id="8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noProof="0" smtClean="0"/>
              <a:pPr/>
              <a:t>‹#›</a:t>
            </a:fld>
            <a:endParaRPr lang="de-DE" noProof="0" dirty="0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Textfeld 10"/>
          <p:cNvSpPr txBox="1"/>
          <p:nvPr userDrawn="1"/>
        </p:nvSpPr>
        <p:spPr>
          <a:xfrm>
            <a:off x="320401" y="314325"/>
            <a:ext cx="7699650" cy="3484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4000"/>
              </a:lnSpc>
              <a:tabLst/>
            </a:pPr>
            <a:r>
              <a:rPr lang="de-DE" sz="800" dirty="0">
                <a:solidFill>
                  <a:schemeClr val="tx2"/>
                </a:solidFill>
                <a:latin typeface="+mn-lt"/>
              </a:rPr>
              <a:t>Chair of IT Security</a:t>
            </a:r>
          </a:p>
          <a:p>
            <a:pPr>
              <a:lnSpc>
                <a:spcPct val="94000"/>
              </a:lnSpc>
              <a:tabLst/>
            </a:pPr>
            <a:r>
              <a:rPr lang="de-DE" sz="800" dirty="0">
                <a:solidFill>
                  <a:schemeClr val="tx2"/>
                </a:solidFill>
                <a:latin typeface="+mn-lt"/>
              </a:rPr>
              <a:t>Faculty of Informatics</a:t>
            </a:r>
          </a:p>
          <a:p>
            <a:pPr>
              <a:lnSpc>
                <a:spcPct val="94000"/>
              </a:lnSpc>
              <a:tabLst/>
            </a:pPr>
            <a:r>
              <a:rPr lang="de-DE" sz="800" dirty="0">
                <a:solidFill>
                  <a:schemeClr val="tx2"/>
                </a:solidFill>
                <a:latin typeface="+mn-lt"/>
              </a:rPr>
              <a:t>Technical University of Munich</a:t>
            </a:r>
          </a:p>
        </p:txBody>
      </p:sp>
      <p:pic>
        <p:nvPicPr>
          <p:cNvPr id="12" name="Picture 11" descr="A picture containing drawing&#10;&#10;Description automatically generated">
            <a:extLst>
              <a:ext uri="{FF2B5EF4-FFF2-40B4-BE49-F238E27FC236}">
                <a16:creationId xmlns:a16="http://schemas.microsoft.com/office/drawing/2014/main" id="{F05D3B0F-95C3-A349-A524-D6BD01ADACAF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7902161" y="324685"/>
            <a:ext cx="1066755" cy="334283"/>
          </a:xfrm>
          <a:prstGeom prst="rect">
            <a:avLst/>
          </a:prstGeom>
        </p:spPr>
      </p:pic>
      <p:pic>
        <p:nvPicPr>
          <p:cNvPr id="13" name="Picture 12" descr="A picture containing drawing&#10;&#10;Description automatically generated">
            <a:extLst>
              <a:ext uri="{FF2B5EF4-FFF2-40B4-BE49-F238E27FC236}">
                <a16:creationId xmlns:a16="http://schemas.microsoft.com/office/drawing/2014/main" id="{778AF612-995B-844F-8FA0-BB3BB86C28A3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6499272" y="324685"/>
            <a:ext cx="1195633" cy="339241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74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6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10" name="Picture 9" descr="A picture containing drawing&#10;&#10;Description automatically generated">
            <a:extLst>
              <a:ext uri="{FF2B5EF4-FFF2-40B4-BE49-F238E27FC236}">
                <a16:creationId xmlns:a16="http://schemas.microsoft.com/office/drawing/2014/main" id="{6639417D-B1A7-E246-B967-3D2E59C30401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7902161" y="324685"/>
            <a:ext cx="1066755" cy="334283"/>
          </a:xfrm>
          <a:prstGeom prst="rect">
            <a:avLst/>
          </a:prstGeom>
        </p:spPr>
      </p:pic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BF98A178-13B9-604A-93EF-80F3A0D810B0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6499272" y="324685"/>
            <a:ext cx="1195633" cy="339241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54" r:id="rId2"/>
    <p:sldLayoutId id="2147483704" r:id="rId3"/>
    <p:sldLayoutId id="2147483657" r:id="rId4"/>
    <p:sldLayoutId id="2147483711" r:id="rId5"/>
    <p:sldLayoutId id="2147483703" r:id="rId6"/>
    <p:sldLayoutId id="2147483653" r:id="rId7"/>
    <p:sldLayoutId id="2147483656" r:id="rId8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/>
        </p:nvSpPr>
        <p:spPr bwMode="hidden"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pic>
        <p:nvPicPr>
          <p:cNvPr id="4" name="Bild 3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black">
          <a:xfrm>
            <a:off x="8222628" y="324650"/>
            <a:ext cx="599723" cy="320400"/>
          </a:xfrm>
          <a:prstGeom prst="rect">
            <a:avLst/>
          </a:prstGeom>
        </p:spPr>
      </p:pic>
      <p:sp>
        <p:nvSpPr>
          <p:cNvPr id="7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/>
        </p:nvSpPr>
        <p:spPr bwMode="hidden"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>
              <a:solidFill>
                <a:schemeClr val="bg1"/>
              </a:solidFill>
            </a:endParaRPr>
          </a:p>
        </p:txBody>
      </p:sp>
      <p:pic>
        <p:nvPicPr>
          <p:cNvPr id="4" name="Bild 3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black">
          <a:xfrm>
            <a:off x="8222627" y="324650"/>
            <a:ext cx="599722" cy="320400"/>
          </a:xfrm>
          <a:prstGeom prst="rect">
            <a:avLst/>
          </a:prstGeom>
        </p:spPr>
      </p:pic>
      <p:sp>
        <p:nvSpPr>
          <p:cNvPr id="9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9.sv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0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0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0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0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0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0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0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0"/>
          </p:nvPr>
        </p:nvSpPr>
        <p:spPr>
          <a:xfrm>
            <a:off x="317500" y="4585134"/>
            <a:ext cx="8508999" cy="1350499"/>
          </a:xfrm>
        </p:spPr>
        <p:txBody>
          <a:bodyPr/>
          <a:lstStyle/>
          <a:p>
            <a:pPr algn="ctr"/>
            <a:r>
              <a:rPr lang="de-DE" sz="2000" dirty="0"/>
              <a:t>Nico Fechtner</a:t>
            </a:r>
          </a:p>
          <a:p>
            <a:pPr algn="ctr"/>
            <a:r>
              <a:rPr lang="de-DE" sz="2000" i="1" dirty="0" err="1"/>
              <a:t>nico.fechtner@tum.de</a:t>
            </a:r>
            <a:endParaRPr lang="de-DE" sz="2000" i="1" dirty="0"/>
          </a:p>
          <a:p>
            <a:pPr algn="ctr"/>
            <a:r>
              <a:rPr lang="de-DE" sz="2000" dirty="0" err="1"/>
              <a:t>July</a:t>
            </a:r>
            <a:r>
              <a:rPr lang="de-DE" sz="2000" dirty="0"/>
              <a:t> 9, 2020</a:t>
            </a:r>
            <a:endParaRPr sz="2000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317500" y="1277677"/>
            <a:ext cx="8508999" cy="1231106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de-DE" sz="4000" dirty="0"/>
              <a:t>Analysis </a:t>
            </a:r>
            <a:r>
              <a:rPr lang="de-DE" sz="4000" dirty="0" err="1"/>
              <a:t>of</a:t>
            </a:r>
            <a:r>
              <a:rPr lang="de-DE" sz="4000" dirty="0"/>
              <a:t> </a:t>
            </a:r>
            <a:r>
              <a:rPr lang="de-DE" sz="4000" dirty="0" err="1"/>
              <a:t>and</a:t>
            </a:r>
            <a:r>
              <a:rPr lang="de-DE" sz="4000" dirty="0"/>
              <a:t> </a:t>
            </a:r>
            <a:r>
              <a:rPr lang="de-DE" sz="4000" dirty="0" err="1"/>
              <a:t>Mitigation</a:t>
            </a:r>
            <a:r>
              <a:rPr lang="de-DE" sz="4000" dirty="0"/>
              <a:t> </a:t>
            </a:r>
            <a:r>
              <a:rPr lang="de-DE" sz="4000" dirty="0" err="1"/>
              <a:t>Strategies</a:t>
            </a:r>
            <a:r>
              <a:rPr lang="de-DE" sz="4000" dirty="0"/>
              <a:t> </a:t>
            </a:r>
            <a:r>
              <a:rPr lang="de-DE" sz="4000" dirty="0" err="1"/>
              <a:t>for</a:t>
            </a:r>
            <a:r>
              <a:rPr lang="de-DE" sz="4000" dirty="0"/>
              <a:t> Real World ICS Security </a:t>
            </a:r>
            <a:r>
              <a:rPr lang="de-DE" sz="4000" dirty="0" err="1"/>
              <a:t>Incidents</a:t>
            </a:r>
            <a:endParaRPr lang="de-DE" sz="4000" dirty="0"/>
          </a:p>
        </p:txBody>
      </p:sp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D9F2E2C8-8825-F04D-9D42-952B41EA6B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817" y="3236099"/>
            <a:ext cx="2033977" cy="637376"/>
          </a:xfrm>
          <a:prstGeom prst="rect">
            <a:avLst/>
          </a:prstGeom>
        </p:spPr>
      </p:pic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1F81CF31-C0C8-3E42-98B8-D4E328E9DD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0361" y="3236099"/>
            <a:ext cx="2246388" cy="63737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/>
              <a:t>Targets: Economic Sector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10</a:t>
            </a:fld>
            <a:endParaRPr lang="en-DE" sz="1600" dirty="0" err="1">
              <a:latin typeface="+mn-l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Comparative Overview of ICS Security Incidents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4F268B5-0C5C-7642-A345-62CA91A63116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88" y="1789822"/>
            <a:ext cx="8508999" cy="1274125"/>
          </a:xfrm>
        </p:spPr>
        <p:txBody>
          <a:bodyPr/>
          <a:lstStyle/>
          <a:p>
            <a:pPr algn="ctr"/>
            <a:r>
              <a:rPr lang="en-DE" sz="3000" dirty="0"/>
              <a:t>Which economic sectors were affected most often (aviation, chemical, energy, water,…)?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8EC43C3C-6D64-9744-A53D-199D589E2F2A}"/>
              </a:ext>
            </a:extLst>
          </p:cNvPr>
          <p:cNvSpPr/>
          <p:nvPr/>
        </p:nvSpPr>
        <p:spPr>
          <a:xfrm>
            <a:off x="3349461" y="3415666"/>
            <a:ext cx="2448000" cy="2448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653103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6" dur="20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271D773-B474-C543-ABAF-B5A501DE6E2A}"/>
              </a:ext>
            </a:extLst>
          </p:cNvPr>
          <p:cNvGraphicFramePr>
            <a:graphicFrameLocks noGrp="1"/>
          </p:cNvGraphicFramePr>
          <p:nvPr>
            <p:ph idx="10"/>
          </p:nvPr>
        </p:nvGraphicFramePr>
        <p:xfrm>
          <a:off x="319088" y="1789822"/>
          <a:ext cx="8508999" cy="39470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/>
              <a:t>Targets: Economic Sector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11</a:t>
            </a:fld>
            <a:endParaRPr lang="en-DE" sz="1600" dirty="0" err="1">
              <a:latin typeface="+mn-l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Comparative Overview of ICS Security Incidents</a:t>
            </a:r>
          </a:p>
        </p:txBody>
      </p:sp>
    </p:spTree>
    <p:extLst>
      <p:ext uri="{BB962C8B-B14F-4D97-AF65-F5344CB8AC3E}">
        <p14:creationId xmlns:p14="http://schemas.microsoft.com/office/powerpoint/2010/main" val="41116467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/>
              <a:t>Targets: Geographic Location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12</a:t>
            </a:fld>
            <a:endParaRPr lang="en-DE" sz="1600" dirty="0" err="1">
              <a:latin typeface="+mn-l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Comparative Overview of ICS Security Incidents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4F268B5-0C5C-7642-A345-62CA91A63116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266015" y="1983115"/>
            <a:ext cx="8611970" cy="1274125"/>
          </a:xfrm>
        </p:spPr>
        <p:txBody>
          <a:bodyPr/>
          <a:lstStyle/>
          <a:p>
            <a:pPr algn="ctr"/>
            <a:r>
              <a:rPr lang="en-DE" sz="3000" dirty="0"/>
              <a:t>Which countries/regions were affected most often?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8EC43C3C-6D64-9744-A53D-199D589E2F2A}"/>
              </a:ext>
            </a:extLst>
          </p:cNvPr>
          <p:cNvSpPr/>
          <p:nvPr/>
        </p:nvSpPr>
        <p:spPr>
          <a:xfrm>
            <a:off x="3349461" y="3415666"/>
            <a:ext cx="2448000" cy="2448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4277714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6" dur="20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/>
              <a:t>Targets: Geographic Location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13</a:t>
            </a:fld>
            <a:endParaRPr lang="en-DE" sz="1600" dirty="0" err="1">
              <a:latin typeface="+mn-l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Comparative Overview of ICS Security Incidents</a:t>
            </a:r>
          </a:p>
        </p:txBody>
      </p:sp>
      <p:pic>
        <p:nvPicPr>
          <p:cNvPr id="9" name="Content Placeholder 8" descr="A close up of a map&#10;&#10;Description automatically generated">
            <a:extLst>
              <a:ext uri="{FF2B5EF4-FFF2-40B4-BE49-F238E27FC236}">
                <a16:creationId xmlns:a16="http://schemas.microsoft.com/office/drawing/2014/main" id="{C1895419-CB46-7D45-8C3B-6E85818B0CDB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3"/>
          <a:stretch>
            <a:fillRect/>
          </a:stretch>
        </p:blipFill>
        <p:spPr>
          <a:xfrm>
            <a:off x="0" y="1597909"/>
            <a:ext cx="9143999" cy="4790364"/>
          </a:xfrm>
        </p:spPr>
      </p:pic>
    </p:spTree>
    <p:extLst>
      <p:ext uri="{BB962C8B-B14F-4D97-AF65-F5344CB8AC3E}">
        <p14:creationId xmlns:p14="http://schemas.microsoft.com/office/powerpoint/2010/main" val="2113887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/>
              <a:t>Threat Actors: Geographic Location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14</a:t>
            </a:fld>
            <a:endParaRPr lang="en-DE" sz="1600" dirty="0" err="1">
              <a:latin typeface="+mn-l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Comparative Overview of ICS Security Incidents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4F268B5-0C5C-7642-A345-62CA91A63116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266015" y="1983115"/>
            <a:ext cx="8611970" cy="1274125"/>
          </a:xfrm>
        </p:spPr>
        <p:txBody>
          <a:bodyPr/>
          <a:lstStyle/>
          <a:p>
            <a:pPr algn="ctr"/>
            <a:r>
              <a:rPr lang="en-DE" sz="3000" dirty="0"/>
              <a:t>From which countries/regions do ICS attacks originate most often?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8EC43C3C-6D64-9744-A53D-199D589E2F2A}"/>
              </a:ext>
            </a:extLst>
          </p:cNvPr>
          <p:cNvSpPr/>
          <p:nvPr/>
        </p:nvSpPr>
        <p:spPr>
          <a:xfrm>
            <a:off x="3349461" y="3598756"/>
            <a:ext cx="2448000" cy="2448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065752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6" dur="20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/>
              <a:t>Threat Actors: Geographic Location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15</a:t>
            </a:fld>
            <a:endParaRPr lang="en-DE" sz="1600" dirty="0" err="1">
              <a:latin typeface="+mn-l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Comparative Overview of ICS Security Incidents</a:t>
            </a:r>
          </a:p>
        </p:txBody>
      </p:sp>
      <p:pic>
        <p:nvPicPr>
          <p:cNvPr id="9" name="Content Placeholder 8" descr="A close up of a map&#10;&#10;Description automatically generated">
            <a:extLst>
              <a:ext uri="{FF2B5EF4-FFF2-40B4-BE49-F238E27FC236}">
                <a16:creationId xmlns:a16="http://schemas.microsoft.com/office/drawing/2014/main" id="{89710B8F-26D2-6946-B691-5D7BE549D208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3"/>
          <a:stretch>
            <a:fillRect/>
          </a:stretch>
        </p:blipFill>
        <p:spPr>
          <a:xfrm>
            <a:off x="0" y="1597908"/>
            <a:ext cx="9144000" cy="4790365"/>
          </a:xfrm>
        </p:spPr>
      </p:pic>
    </p:spTree>
    <p:extLst>
      <p:ext uri="{BB962C8B-B14F-4D97-AF65-F5344CB8AC3E}">
        <p14:creationId xmlns:p14="http://schemas.microsoft.com/office/powerpoint/2010/main" val="2102611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/>
              <a:t>Attack Goals and Motivations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16</a:t>
            </a:fld>
            <a:endParaRPr lang="en-DE" sz="1600" dirty="0" err="1">
              <a:latin typeface="+mn-l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Comparative Overview of ICS Security Incidents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4F268B5-0C5C-7642-A345-62CA91A63116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266015" y="1983115"/>
            <a:ext cx="8611970" cy="1274125"/>
          </a:xfrm>
        </p:spPr>
        <p:txBody>
          <a:bodyPr/>
          <a:lstStyle/>
          <a:p>
            <a:pPr algn="ctr"/>
            <a:r>
              <a:rPr lang="en-DE" sz="3000" dirty="0"/>
              <a:t>What are typical goals of ICS attacks?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8EC43C3C-6D64-9744-A53D-199D589E2F2A}"/>
              </a:ext>
            </a:extLst>
          </p:cNvPr>
          <p:cNvSpPr/>
          <p:nvPr/>
        </p:nvSpPr>
        <p:spPr>
          <a:xfrm>
            <a:off x="3349461" y="3429000"/>
            <a:ext cx="2448000" cy="2448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020896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6" dur="20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E6B24DB3-0FA5-CE45-BB13-FB8C2F3B82C7}"/>
              </a:ext>
            </a:extLst>
          </p:cNvPr>
          <p:cNvGraphicFramePr>
            <a:graphicFrameLocks noGrp="1"/>
          </p:cNvGraphicFramePr>
          <p:nvPr>
            <p:ph idx="10"/>
            <p:extLst>
              <p:ext uri="{D42A27DB-BD31-4B8C-83A1-F6EECF244321}">
                <p14:modId xmlns:p14="http://schemas.microsoft.com/office/powerpoint/2010/main" val="1826642790"/>
              </p:ext>
            </p:extLst>
          </p:nvPr>
        </p:nvGraphicFramePr>
        <p:xfrm>
          <a:off x="0" y="1633641"/>
          <a:ext cx="9144000" cy="35321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/>
              <a:t>Attack Goals and Motivations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17</a:t>
            </a:fld>
            <a:endParaRPr lang="en-DE" sz="1600" dirty="0" err="1">
              <a:latin typeface="+mn-l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Comparative Overview of ICS Security Incidents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13EA7C-AB95-8649-ABC2-ACB32C516301}"/>
              </a:ext>
            </a:extLst>
          </p:cNvPr>
          <p:cNvSpPr txBox="1"/>
          <p:nvPr/>
        </p:nvSpPr>
        <p:spPr>
          <a:xfrm>
            <a:off x="760020" y="5863666"/>
            <a:ext cx="1793174" cy="32149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DE" sz="2000" dirty="0">
                <a:latin typeface="+mn-lt"/>
              </a:rPr>
              <a:t>Monetary Gain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0994FD-85ED-2E43-B6B3-0E78A541C1FC}"/>
              </a:ext>
            </a:extLst>
          </p:cNvPr>
          <p:cNvSpPr txBox="1"/>
          <p:nvPr/>
        </p:nvSpPr>
        <p:spPr>
          <a:xfrm>
            <a:off x="3304309" y="5863666"/>
            <a:ext cx="1941616" cy="32149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DE" sz="2000" dirty="0">
                <a:latin typeface="+mn-lt"/>
              </a:rPr>
              <a:t>Information Gain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9C3BB2-5133-4242-95DF-94754E06D723}"/>
              </a:ext>
            </a:extLst>
          </p:cNvPr>
          <p:cNvSpPr txBox="1"/>
          <p:nvPr/>
        </p:nvSpPr>
        <p:spPr>
          <a:xfrm>
            <a:off x="5997040" y="5863666"/>
            <a:ext cx="2410690" cy="32149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DE" sz="2000" dirty="0">
                <a:latin typeface="+mn-lt"/>
              </a:rPr>
              <a:t>(Physical) Disruption</a:t>
            </a:r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38AE9198-6FB7-D841-840A-3DCA1D63E041}"/>
              </a:ext>
            </a:extLst>
          </p:cNvPr>
          <p:cNvSpPr/>
          <p:nvPr/>
        </p:nvSpPr>
        <p:spPr>
          <a:xfrm rot="16200000">
            <a:off x="4248904" y="2500025"/>
            <a:ext cx="646191" cy="5789357"/>
          </a:xfrm>
          <a:prstGeom prst="rightBrace">
            <a:avLst/>
          </a:prstGeom>
          <a:ln w="285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96565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  <p:bldP spid="7" grpId="0" animBg="1"/>
      <p:bldP spid="8" grpId="0" animBg="1"/>
      <p:bldP spid="9" grpId="0" animBg="1"/>
      <p:bldP spid="1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/>
              <a:t>Attack Techniques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18</a:t>
            </a:fld>
            <a:endParaRPr lang="en-DE" sz="1600" dirty="0" err="1">
              <a:latin typeface="+mn-l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Comparative Overview of ICS Security Incidents</a:t>
            </a: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0214E0CC-D517-364B-84EE-132AEB726F49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-78" r="-78"/>
          <a:stretch/>
        </p:blipFill>
        <p:spPr>
          <a:xfrm>
            <a:off x="-1394171" y="-130031"/>
            <a:ext cx="11932342" cy="7954896"/>
          </a:xfrm>
        </p:spPr>
      </p:pic>
    </p:spTree>
    <p:extLst>
      <p:ext uri="{BB962C8B-B14F-4D97-AF65-F5344CB8AC3E}">
        <p14:creationId xmlns:p14="http://schemas.microsoft.com/office/powerpoint/2010/main" val="17479597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/>
              <a:t>Success Rate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19</a:t>
            </a:fld>
            <a:endParaRPr lang="en-DE" sz="1600" dirty="0" err="1">
              <a:latin typeface="+mn-l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Comparative Overview of ICS Security Incidents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4F268B5-0C5C-7642-A345-62CA91A63116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266015" y="1983115"/>
            <a:ext cx="8611970" cy="1274125"/>
          </a:xfrm>
        </p:spPr>
        <p:txBody>
          <a:bodyPr/>
          <a:lstStyle/>
          <a:p>
            <a:pPr algn="ctr"/>
            <a:r>
              <a:rPr lang="en-DE" sz="3000" dirty="0"/>
              <a:t>What is the success rate of ICS attacks?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8EC43C3C-6D64-9744-A53D-199D589E2F2A}"/>
              </a:ext>
            </a:extLst>
          </p:cNvPr>
          <p:cNvSpPr/>
          <p:nvPr/>
        </p:nvSpPr>
        <p:spPr>
          <a:xfrm>
            <a:off x="3349461" y="3429000"/>
            <a:ext cx="2448000" cy="2448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4182383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6" dur="20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Motivation: Growing ICS Threat Landscape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2</a:t>
            </a:fld>
            <a:endParaRPr lang="en-DE" sz="1600" dirty="0" err="1">
              <a:latin typeface="+mn-lt"/>
            </a:endParaRPr>
          </a:p>
        </p:txBody>
      </p:sp>
      <p:pic>
        <p:nvPicPr>
          <p:cNvPr id="10" name="Content Placeholder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5192A9B1-ED31-DD49-B92E-B639EBEF716D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3"/>
          <a:stretch>
            <a:fillRect/>
          </a:stretch>
        </p:blipFill>
        <p:spPr>
          <a:xfrm>
            <a:off x="563712" y="1404703"/>
            <a:ext cx="8016576" cy="5020383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DE408BB-4783-AE40-AA36-6B7A3982F05B}"/>
              </a:ext>
            </a:extLst>
          </p:cNvPr>
          <p:cNvSpPr txBox="1"/>
          <p:nvPr/>
        </p:nvSpPr>
        <p:spPr>
          <a:xfrm>
            <a:off x="319090" y="6388273"/>
            <a:ext cx="8261198" cy="2250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https://</a:t>
            </a:r>
            <a:r>
              <a:rPr lang="en-GB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securityintelligence.com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/posts/industrial-control-systems-security-to-test-or-not-to-test/</a:t>
            </a:r>
            <a:endParaRPr lang="en-DE" sz="1400" dirty="0" err="1">
              <a:solidFill>
                <a:schemeClr val="tx1">
                  <a:lumMod val="65000"/>
                  <a:lumOff val="35000"/>
                </a:schemeClr>
              </a:solidFill>
              <a:latin typeface="+mn-lt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745906C-7C11-B14F-BCA5-F96F252667FC}"/>
              </a:ext>
            </a:extLst>
          </p:cNvPr>
          <p:cNvSpPr/>
          <p:nvPr/>
        </p:nvSpPr>
        <p:spPr>
          <a:xfrm>
            <a:off x="5799551" y="2192055"/>
            <a:ext cx="2567835" cy="40333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027748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299BDB1-19E7-164B-9AD5-80DD071DD1CE}"/>
              </a:ext>
            </a:extLst>
          </p:cNvPr>
          <p:cNvGraphicFramePr>
            <a:graphicFrameLocks noGrp="1"/>
          </p:cNvGraphicFramePr>
          <p:nvPr>
            <p:ph idx="10"/>
            <p:extLst>
              <p:ext uri="{D42A27DB-BD31-4B8C-83A1-F6EECF244321}">
                <p14:modId xmlns:p14="http://schemas.microsoft.com/office/powerpoint/2010/main" val="4153899073"/>
              </p:ext>
            </p:extLst>
          </p:nvPr>
        </p:nvGraphicFramePr>
        <p:xfrm>
          <a:off x="319088" y="1978025"/>
          <a:ext cx="8509000" cy="41354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/>
              <a:t>Success Rate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20</a:t>
            </a:fld>
            <a:endParaRPr lang="en-DE" sz="1600" dirty="0" err="1">
              <a:latin typeface="+mn-l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Comparative Overview of ICS Security Incidents</a:t>
            </a:r>
          </a:p>
        </p:txBody>
      </p:sp>
    </p:spTree>
    <p:extLst>
      <p:ext uri="{BB962C8B-B14F-4D97-AF65-F5344CB8AC3E}">
        <p14:creationId xmlns:p14="http://schemas.microsoft.com/office/powerpoint/2010/main" val="2254511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/>
              <a:t>Dwell Times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21</a:t>
            </a:fld>
            <a:endParaRPr lang="en-DE" sz="1600" dirty="0" err="1">
              <a:latin typeface="+mn-l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Comparative Overview of ICS Security Incidents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4F268B5-0C5C-7642-A345-62CA91A63116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266015" y="1789822"/>
            <a:ext cx="8611970" cy="1274125"/>
          </a:xfrm>
        </p:spPr>
        <p:txBody>
          <a:bodyPr/>
          <a:lstStyle/>
          <a:p>
            <a:pPr algn="ctr"/>
            <a:r>
              <a:rPr lang="en-DE" sz="3000" dirty="0"/>
              <a:t>How long does it take from the initial breach to the execution of the final ICS payload?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8EC43C3C-6D64-9744-A53D-199D589E2F2A}"/>
              </a:ext>
            </a:extLst>
          </p:cNvPr>
          <p:cNvSpPr/>
          <p:nvPr/>
        </p:nvSpPr>
        <p:spPr>
          <a:xfrm>
            <a:off x="3349461" y="3429000"/>
            <a:ext cx="2448000" cy="2448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935466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6" dur="20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29559B-644A-AB45-A10D-2436B43EA47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88" y="1978721"/>
            <a:ext cx="8508999" cy="978236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Dwell Time of untargetted attacks: Days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Dwell Time of targetted attacks: Months – Years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DE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/>
              <a:t>Dwell Times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22</a:t>
            </a:fld>
            <a:endParaRPr lang="en-DE" sz="1600" dirty="0" err="1">
              <a:latin typeface="+mn-l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Comparative Overview of ICS Security Incidents</a:t>
            </a:r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2E121240-AD55-A247-A1F0-E17EAB9E0114}"/>
              </a:ext>
            </a:extLst>
          </p:cNvPr>
          <p:cNvSpPr txBox="1">
            <a:spLocks/>
          </p:cNvSpPr>
          <p:nvPr/>
        </p:nvSpPr>
        <p:spPr>
          <a:xfrm>
            <a:off x="319088" y="4346901"/>
            <a:ext cx="8508999" cy="9782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lang="de-DE" sz="1600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6213" indent="-176213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363" indent="-18415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-17780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6213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In theory a lot of time to detect and prevent the execution of a payload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In practice most attacks still are not detected in their early stages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DE" sz="2000" dirty="0"/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3B42D189-91AC-D546-80B1-38FC46358ACB}"/>
              </a:ext>
            </a:extLst>
          </p:cNvPr>
          <p:cNvSpPr/>
          <p:nvPr/>
        </p:nvSpPr>
        <p:spPr>
          <a:xfrm rot="5400000">
            <a:off x="2890671" y="683270"/>
            <a:ext cx="646191" cy="5789357"/>
          </a:xfrm>
          <a:prstGeom prst="rightBrace">
            <a:avLst/>
          </a:prstGeom>
          <a:ln w="285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014781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7" grpId="0"/>
      <p:bldP spid="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29559B-644A-AB45-A10D-2436B43EA47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88" y="1978720"/>
            <a:ext cx="8508999" cy="413398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Proper network segmentation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Reliable backup strategy</a:t>
            </a:r>
            <a:endParaRPr lang="en-DE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Up-to-date asset inventory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Intrusion detection/prevention systems (IDS)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Vulnerability management solutions </a:t>
            </a:r>
          </a:p>
          <a:p>
            <a:endParaRPr lang="en-DE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/>
              <a:t>Detection and Mitigation Strategies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23</a:t>
            </a:fld>
            <a:endParaRPr lang="en-DE" sz="1600" dirty="0" err="1">
              <a:latin typeface="+mn-l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Comparative Overview of ICS Security Incidents</a:t>
            </a:r>
          </a:p>
        </p:txBody>
      </p:sp>
    </p:spTree>
    <p:extLst>
      <p:ext uri="{BB962C8B-B14F-4D97-AF65-F5344CB8AC3E}">
        <p14:creationId xmlns:p14="http://schemas.microsoft.com/office/powerpoint/2010/main" val="30619083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29559B-644A-AB45-A10D-2436B43EA47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88" y="1978720"/>
            <a:ext cx="8508999" cy="3884946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Motivation &amp; Problem Statement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Comparative Overview of ICS Security Incidents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000" dirty="0"/>
              <a:t>Case Study: The Triton Attack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Conclusion &amp; Future 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 dirty="0"/>
          </a:p>
          <a:p>
            <a:endParaRPr lang="en-D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Agenda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24</a:t>
            </a:fld>
            <a:endParaRPr lang="en-DE" sz="1600" dirty="0" err="1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631705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29559B-644A-AB45-A10D-2436B43EA47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88" y="1978720"/>
            <a:ext cx="8508999" cy="963163"/>
          </a:xfrm>
          <a:solidFill>
            <a:schemeClr val="bg2">
              <a:lumMod val="20000"/>
              <a:lumOff val="80000"/>
            </a:schemeClr>
          </a:solidFill>
          <a:ln w="19050">
            <a:solidFill>
              <a:schemeClr val="bg2"/>
            </a:solidFill>
          </a:ln>
        </p:spPr>
        <p:txBody>
          <a:bodyPr lIns="180000" rIns="180000"/>
          <a:lstStyle/>
          <a:p>
            <a:r>
              <a:rPr lang="en-DE" sz="2000" b="1" dirty="0"/>
              <a:t>Goal: </a:t>
            </a:r>
            <a:r>
              <a:rPr lang="en-GB" sz="2000" dirty="0"/>
              <a:t>Maintain safe operations and prevent catastrophic events in case of failures of other hard- or software.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DE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/>
              <a:t>Safety Instrumented Systems (SIS)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25</a:t>
            </a:fld>
            <a:endParaRPr lang="en-DE" sz="1600" dirty="0" err="1">
              <a:latin typeface="+mn-l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Case Study: The Triton Attack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A74C96-4BAE-B047-B09F-FEBC2306B3B0}"/>
              </a:ext>
            </a:extLst>
          </p:cNvPr>
          <p:cNvSpPr txBox="1"/>
          <p:nvPr/>
        </p:nvSpPr>
        <p:spPr>
          <a:xfrm>
            <a:off x="652066" y="3853021"/>
            <a:ext cx="1558979" cy="32149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DE" sz="2000" dirty="0">
                <a:latin typeface="+mn-lt"/>
              </a:rPr>
              <a:t>Temperature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922CCF-F2A9-C34A-B09A-33ECDE487DBE}"/>
              </a:ext>
            </a:extLst>
          </p:cNvPr>
          <p:cNvSpPr txBox="1"/>
          <p:nvPr/>
        </p:nvSpPr>
        <p:spPr>
          <a:xfrm>
            <a:off x="652066" y="4553614"/>
            <a:ext cx="1558979" cy="32149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DE" sz="2000" dirty="0">
                <a:latin typeface="+mn-lt"/>
              </a:rPr>
              <a:t>Preassure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6879E7-F964-D146-9FEF-FEC8E1B20489}"/>
              </a:ext>
            </a:extLst>
          </p:cNvPr>
          <p:cNvSpPr txBox="1"/>
          <p:nvPr/>
        </p:nvSpPr>
        <p:spPr>
          <a:xfrm>
            <a:off x="652061" y="5803480"/>
            <a:ext cx="1558979" cy="32149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DE" sz="2000" dirty="0">
                <a:latin typeface="+mn-lt"/>
              </a:rPr>
              <a:t>Velocity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D4BB697-F9CB-A543-A5C8-FD53F3AB5B4D}"/>
              </a:ext>
            </a:extLst>
          </p:cNvPr>
          <p:cNvSpPr txBox="1"/>
          <p:nvPr/>
        </p:nvSpPr>
        <p:spPr>
          <a:xfrm>
            <a:off x="854437" y="4827810"/>
            <a:ext cx="1154241" cy="92333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DE" sz="2000" dirty="0">
                <a:latin typeface="+mn-lt"/>
              </a:rPr>
              <a:t>.</a:t>
            </a:r>
          </a:p>
          <a:p>
            <a:pPr algn="ctr"/>
            <a:r>
              <a:rPr lang="en-DE" sz="2000" dirty="0">
                <a:latin typeface="+mn-lt"/>
              </a:rPr>
              <a:t>.</a:t>
            </a:r>
          </a:p>
          <a:p>
            <a:pPr algn="ctr"/>
            <a:r>
              <a:rPr lang="en-DE" sz="2000" dirty="0">
                <a:latin typeface="+mn-lt"/>
              </a:rPr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E71BE2-490A-9845-B561-496606F01C8F}"/>
              </a:ext>
            </a:extLst>
          </p:cNvPr>
          <p:cNvSpPr txBox="1"/>
          <p:nvPr/>
        </p:nvSpPr>
        <p:spPr>
          <a:xfrm>
            <a:off x="2937809" y="4013770"/>
            <a:ext cx="1391586" cy="1724959"/>
          </a:xfrm>
          <a:prstGeom prst="rect">
            <a:avLst/>
          </a:prstGeom>
          <a:noFill/>
          <a:ln w="19050">
            <a:solidFill>
              <a:schemeClr val="tx1"/>
            </a:solidFill>
            <a:prstDash val="sysDot"/>
          </a:ln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endParaRPr lang="en-DE" sz="2000" dirty="0">
              <a:latin typeface="+mn-lt"/>
            </a:endParaRPr>
          </a:p>
          <a:p>
            <a:pPr algn="ctr">
              <a:lnSpc>
                <a:spcPct val="114000"/>
              </a:lnSpc>
            </a:pPr>
            <a:r>
              <a:rPr lang="en-DE" sz="2000" dirty="0">
                <a:latin typeface="+mn-lt"/>
              </a:rPr>
              <a:t>Is it safe to continue operation?</a:t>
            </a:r>
          </a:p>
          <a:p>
            <a:pPr algn="ctr">
              <a:lnSpc>
                <a:spcPct val="114000"/>
              </a:lnSpc>
            </a:pPr>
            <a:endParaRPr lang="en-DE" sz="2000" dirty="0">
              <a:latin typeface="+mn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FF8B11-73F1-FE4E-A540-7CB704BAAE64}"/>
              </a:ext>
            </a:extLst>
          </p:cNvPr>
          <p:cNvSpPr txBox="1"/>
          <p:nvPr/>
        </p:nvSpPr>
        <p:spPr>
          <a:xfrm>
            <a:off x="6897974" y="3830166"/>
            <a:ext cx="1391586" cy="32149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DE" sz="2000" dirty="0">
                <a:latin typeface="+mn-lt"/>
              </a:rPr>
              <a:t>Heater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B426C6C-3155-8949-BE20-1DC9DA7939FB}"/>
              </a:ext>
            </a:extLst>
          </p:cNvPr>
          <p:cNvSpPr txBox="1"/>
          <p:nvPr/>
        </p:nvSpPr>
        <p:spPr>
          <a:xfrm>
            <a:off x="6897974" y="5794934"/>
            <a:ext cx="1391586" cy="32149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DE" sz="2000" dirty="0">
                <a:latin typeface="+mn-lt"/>
              </a:rPr>
              <a:t>Engine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BF5D2F8-D168-884F-8C44-149DE8127A74}"/>
              </a:ext>
            </a:extLst>
          </p:cNvPr>
          <p:cNvSpPr txBox="1"/>
          <p:nvPr/>
        </p:nvSpPr>
        <p:spPr>
          <a:xfrm>
            <a:off x="6897974" y="4543396"/>
            <a:ext cx="1391586" cy="32149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DE" sz="2000" dirty="0">
                <a:latin typeface="+mn-lt"/>
              </a:rPr>
              <a:t>Waterpump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027768B-8D5C-5643-9332-0DD24DB2CD10}"/>
              </a:ext>
            </a:extLst>
          </p:cNvPr>
          <p:cNvSpPr txBox="1"/>
          <p:nvPr/>
        </p:nvSpPr>
        <p:spPr>
          <a:xfrm>
            <a:off x="854436" y="3205712"/>
            <a:ext cx="1154241" cy="32149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DE" sz="2000" b="1" dirty="0">
                <a:latin typeface="+mn-lt"/>
              </a:rPr>
              <a:t>Sensors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52C8B42-EAAF-4147-BB5D-B02C5562E6CB}"/>
              </a:ext>
            </a:extLst>
          </p:cNvPr>
          <p:cNvSpPr txBox="1"/>
          <p:nvPr/>
        </p:nvSpPr>
        <p:spPr>
          <a:xfrm>
            <a:off x="3876205" y="3205712"/>
            <a:ext cx="1154241" cy="32149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DE" sz="2000" b="1" dirty="0">
                <a:latin typeface="+mn-lt"/>
              </a:rPr>
              <a:t>SIS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9053F98-9C7B-3540-AB59-4295CB2E0151}"/>
              </a:ext>
            </a:extLst>
          </p:cNvPr>
          <p:cNvSpPr txBox="1"/>
          <p:nvPr/>
        </p:nvSpPr>
        <p:spPr>
          <a:xfrm>
            <a:off x="6965009" y="3201339"/>
            <a:ext cx="1244182" cy="32156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DE" sz="2000" b="1" dirty="0">
                <a:latin typeface="+mn-lt"/>
              </a:rPr>
              <a:t>Actuators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DC202A-B7FA-0244-A118-BDEA7F2D0E9F}"/>
              </a:ext>
            </a:extLst>
          </p:cNvPr>
          <p:cNvSpPr txBox="1"/>
          <p:nvPr/>
        </p:nvSpPr>
        <p:spPr>
          <a:xfrm>
            <a:off x="7016646" y="4864894"/>
            <a:ext cx="1154241" cy="92333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DE" sz="2000" dirty="0">
                <a:latin typeface="+mn-lt"/>
              </a:rPr>
              <a:t>.</a:t>
            </a:r>
          </a:p>
          <a:p>
            <a:pPr algn="ctr"/>
            <a:r>
              <a:rPr lang="en-DE" sz="2000" dirty="0">
                <a:latin typeface="+mn-lt"/>
              </a:rPr>
              <a:t>.</a:t>
            </a:r>
          </a:p>
          <a:p>
            <a:pPr algn="ctr"/>
            <a:r>
              <a:rPr lang="en-DE" sz="2000" dirty="0">
                <a:latin typeface="+mn-lt"/>
              </a:rPr>
              <a:t>.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42CCAD7-065E-444B-84F7-3E25D81C5644}"/>
              </a:ext>
            </a:extLst>
          </p:cNvPr>
          <p:cNvCxnSpPr>
            <a:cxnSpLocks/>
            <a:stCxn id="4" idx="3"/>
            <a:endCxn id="10" idx="1"/>
          </p:cNvCxnSpPr>
          <p:nvPr/>
        </p:nvCxnSpPr>
        <p:spPr>
          <a:xfrm>
            <a:off x="2211045" y="4013770"/>
            <a:ext cx="726764" cy="8624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E2D4C36-C5AE-A849-9601-DA22575684E2}"/>
              </a:ext>
            </a:extLst>
          </p:cNvPr>
          <p:cNvCxnSpPr>
            <a:cxnSpLocks/>
            <a:stCxn id="7" idx="3"/>
            <a:endCxn id="10" idx="1"/>
          </p:cNvCxnSpPr>
          <p:nvPr/>
        </p:nvCxnSpPr>
        <p:spPr>
          <a:xfrm>
            <a:off x="2211045" y="4714363"/>
            <a:ext cx="726764" cy="16188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5E0FFF4-567B-D94C-BD94-0B30B5C811CF}"/>
              </a:ext>
            </a:extLst>
          </p:cNvPr>
          <p:cNvCxnSpPr>
            <a:cxnSpLocks/>
            <a:stCxn id="8" idx="3"/>
            <a:endCxn id="10" idx="1"/>
          </p:cNvCxnSpPr>
          <p:nvPr/>
        </p:nvCxnSpPr>
        <p:spPr>
          <a:xfrm flipV="1">
            <a:off x="2211040" y="4876250"/>
            <a:ext cx="726769" cy="108797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4203934-188C-4842-B7D7-660B15F8E719}"/>
              </a:ext>
            </a:extLst>
          </p:cNvPr>
          <p:cNvCxnSpPr>
            <a:cxnSpLocks/>
            <a:stCxn id="64" idx="3"/>
            <a:endCxn id="11" idx="1"/>
          </p:cNvCxnSpPr>
          <p:nvPr/>
        </p:nvCxnSpPr>
        <p:spPr>
          <a:xfrm flipV="1">
            <a:off x="6194451" y="3990915"/>
            <a:ext cx="703523" cy="88419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900BA9F-363B-154E-86E1-B080E1C3D804}"/>
              </a:ext>
            </a:extLst>
          </p:cNvPr>
          <p:cNvCxnSpPr>
            <a:cxnSpLocks/>
            <a:stCxn id="64" idx="3"/>
            <a:endCxn id="13" idx="1"/>
          </p:cNvCxnSpPr>
          <p:nvPr/>
        </p:nvCxnSpPr>
        <p:spPr>
          <a:xfrm flipV="1">
            <a:off x="6194451" y="4704145"/>
            <a:ext cx="703523" cy="17096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9AD1FAF-573F-6E47-8773-070FF9BA39F5}"/>
              </a:ext>
            </a:extLst>
          </p:cNvPr>
          <p:cNvCxnSpPr>
            <a:cxnSpLocks/>
            <a:stCxn id="64" idx="3"/>
            <a:endCxn id="12" idx="1"/>
          </p:cNvCxnSpPr>
          <p:nvPr/>
        </p:nvCxnSpPr>
        <p:spPr>
          <a:xfrm>
            <a:off x="6194451" y="4875112"/>
            <a:ext cx="703523" cy="108057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8FB0FAEA-BAF1-A141-B4C6-13754408156A}"/>
              </a:ext>
            </a:extLst>
          </p:cNvPr>
          <p:cNvSpPr txBox="1"/>
          <p:nvPr/>
        </p:nvSpPr>
        <p:spPr>
          <a:xfrm>
            <a:off x="2937809" y="6176966"/>
            <a:ext cx="1391586" cy="321498"/>
          </a:xfrm>
          <a:prstGeom prst="rect">
            <a:avLst/>
          </a:prstGeom>
          <a:noFill/>
          <a:ln w="19050">
            <a:solidFill>
              <a:schemeClr val="tx1"/>
            </a:solidFill>
            <a:prstDash val="sysDot"/>
          </a:ln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DE" sz="2000" dirty="0">
                <a:latin typeface="+mn-lt"/>
              </a:rPr>
              <a:t>Do nothing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B946A5B7-9BFF-4F4B-8A85-BF0A2FA3553F}"/>
              </a:ext>
            </a:extLst>
          </p:cNvPr>
          <p:cNvCxnSpPr>
            <a:cxnSpLocks/>
            <a:stCxn id="10" idx="2"/>
            <a:endCxn id="37" idx="0"/>
          </p:cNvCxnSpPr>
          <p:nvPr/>
        </p:nvCxnSpPr>
        <p:spPr>
          <a:xfrm>
            <a:off x="3633602" y="5738729"/>
            <a:ext cx="0" cy="43823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74374E8C-CBD3-AD4C-8B7D-FB48BB10DDED}"/>
              </a:ext>
            </a:extLst>
          </p:cNvPr>
          <p:cNvSpPr txBox="1"/>
          <p:nvPr/>
        </p:nvSpPr>
        <p:spPr>
          <a:xfrm>
            <a:off x="3602626" y="5788224"/>
            <a:ext cx="581532" cy="32149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DE" sz="2000" i="1" dirty="0">
                <a:latin typeface="+mn-lt"/>
              </a:rPr>
              <a:t>Yes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735E8354-3772-594B-8D35-AF9B76DE1242}"/>
              </a:ext>
            </a:extLst>
          </p:cNvPr>
          <p:cNvSpPr txBox="1"/>
          <p:nvPr/>
        </p:nvSpPr>
        <p:spPr>
          <a:xfrm>
            <a:off x="4802865" y="4538930"/>
            <a:ext cx="1391586" cy="672364"/>
          </a:xfrm>
          <a:prstGeom prst="rect">
            <a:avLst/>
          </a:prstGeom>
          <a:noFill/>
          <a:ln w="19050">
            <a:solidFill>
              <a:schemeClr val="tx1"/>
            </a:solidFill>
            <a:prstDash val="sysDot"/>
          </a:ln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DE" sz="2000" dirty="0">
                <a:latin typeface="+mn-lt"/>
              </a:rPr>
              <a:t>Graceful shutdown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DD3A271F-93C5-BB42-9F1A-137B6040D1B5}"/>
              </a:ext>
            </a:extLst>
          </p:cNvPr>
          <p:cNvSpPr txBox="1"/>
          <p:nvPr/>
        </p:nvSpPr>
        <p:spPr>
          <a:xfrm>
            <a:off x="4342761" y="4500668"/>
            <a:ext cx="495633" cy="32149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DE" sz="2000" i="1" dirty="0">
                <a:latin typeface="+mn-lt"/>
              </a:rPr>
              <a:t>No</a:t>
            </a:r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B317C350-359C-084B-9F34-B110B676EB83}"/>
              </a:ext>
            </a:extLst>
          </p:cNvPr>
          <p:cNvCxnSpPr>
            <a:cxnSpLocks/>
            <a:stCxn id="10" idx="3"/>
            <a:endCxn id="64" idx="1"/>
          </p:cNvCxnSpPr>
          <p:nvPr/>
        </p:nvCxnSpPr>
        <p:spPr>
          <a:xfrm flipV="1">
            <a:off x="4329395" y="4875112"/>
            <a:ext cx="473470" cy="113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13546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factory next to a building&#10;&#10;Description automatically generated">
            <a:extLst>
              <a:ext uri="{FF2B5EF4-FFF2-40B4-BE49-F238E27FC236}">
                <a16:creationId xmlns:a16="http://schemas.microsoft.com/office/drawing/2014/main" id="{20E49362-40FD-2648-BA57-8631D4453C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181611"/>
            <a:ext cx="9144000" cy="367325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227626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solidFill>
                  <a:schemeClr val="bg1"/>
                </a:solidFill>
                <a:latin typeface="+mn-lt"/>
              </a:rPr>
              <a:t>26</a:t>
            </a:fld>
            <a:endParaRPr lang="en-DE" sz="1600" dirty="0" err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B51517-F2DE-244A-88EF-4420890F1797}"/>
              </a:ext>
            </a:extLst>
          </p:cNvPr>
          <p:cNvSpPr txBox="1"/>
          <p:nvPr/>
        </p:nvSpPr>
        <p:spPr>
          <a:xfrm>
            <a:off x="319090" y="6388273"/>
            <a:ext cx="8261198" cy="2250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GB" sz="1400" dirty="0">
                <a:solidFill>
                  <a:schemeClr val="bg1">
                    <a:lumMod val="85000"/>
                  </a:schemeClr>
                </a:solidFill>
                <a:latin typeface="+mn-lt"/>
              </a:rPr>
              <a:t>http://</a:t>
            </a:r>
            <a:r>
              <a:rPr lang="en-GB" sz="1400" dirty="0" err="1">
                <a:solidFill>
                  <a:schemeClr val="bg1">
                    <a:lumMod val="85000"/>
                  </a:schemeClr>
                </a:solidFill>
                <a:latin typeface="+mn-lt"/>
              </a:rPr>
              <a:t>mcgtechtalk.com</a:t>
            </a:r>
            <a:r>
              <a:rPr lang="en-GB" sz="1400" dirty="0">
                <a:solidFill>
                  <a:schemeClr val="bg1">
                    <a:lumMod val="85000"/>
                  </a:schemeClr>
                </a:solidFill>
                <a:latin typeface="+mn-lt"/>
              </a:rPr>
              <a:t>/</a:t>
            </a:r>
            <a:r>
              <a:rPr lang="en-GB" sz="1400" dirty="0" err="1">
                <a:solidFill>
                  <a:schemeClr val="bg1">
                    <a:lumMod val="85000"/>
                  </a:schemeClr>
                </a:solidFill>
                <a:latin typeface="+mn-lt"/>
              </a:rPr>
              <a:t>wp</a:t>
            </a:r>
            <a:r>
              <a:rPr lang="en-GB" sz="1400" dirty="0">
                <a:solidFill>
                  <a:schemeClr val="bg1">
                    <a:lumMod val="85000"/>
                  </a:schemeClr>
                </a:solidFill>
                <a:latin typeface="+mn-lt"/>
              </a:rPr>
              <a:t>-content/uploads/2017/03/spear-</a:t>
            </a:r>
            <a:r>
              <a:rPr lang="en-GB" sz="1400" dirty="0" err="1">
                <a:solidFill>
                  <a:schemeClr val="bg1">
                    <a:lumMod val="85000"/>
                  </a:schemeClr>
                </a:solidFill>
                <a:latin typeface="+mn-lt"/>
              </a:rPr>
              <a:t>phishing.png</a:t>
            </a:r>
            <a:endParaRPr lang="en-DE" sz="1400" dirty="0" err="1">
              <a:solidFill>
                <a:schemeClr val="bg1">
                  <a:lumMod val="85000"/>
                </a:schemeClr>
              </a:solidFill>
              <a:latin typeface="+mn-lt"/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29559B-644A-AB45-A10D-2436B43EA47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88" y="1978720"/>
            <a:ext cx="8508999" cy="1025737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Target: Saudi Arabian oil refinery operated by Petro Rabigh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Time of first impact: 2017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DE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DE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/>
              <a:t>The Triton Attack</a:t>
            </a: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Case Study: The Triton Attack</a:t>
            </a:r>
          </a:p>
        </p:txBody>
      </p:sp>
    </p:spTree>
    <p:extLst>
      <p:ext uri="{BB962C8B-B14F-4D97-AF65-F5344CB8AC3E}">
        <p14:creationId xmlns:p14="http://schemas.microsoft.com/office/powerpoint/2010/main" val="38614870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0E08D871-E225-1541-AC37-540690CC61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753" b="16839"/>
          <a:stretch/>
        </p:blipFill>
        <p:spPr>
          <a:xfrm>
            <a:off x="0" y="3188525"/>
            <a:ext cx="9144000" cy="36694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27</a:t>
            </a:fld>
            <a:endParaRPr lang="en-DE" sz="1600" dirty="0" err="1">
              <a:latin typeface="+mn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B51517-F2DE-244A-88EF-4420890F1797}"/>
              </a:ext>
            </a:extLst>
          </p:cNvPr>
          <p:cNvSpPr txBox="1"/>
          <p:nvPr/>
        </p:nvSpPr>
        <p:spPr>
          <a:xfrm>
            <a:off x="319090" y="6388273"/>
            <a:ext cx="8261198" cy="2250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GB" sz="1400" dirty="0">
                <a:solidFill>
                  <a:schemeClr val="bg1">
                    <a:lumMod val="85000"/>
                  </a:schemeClr>
                </a:solidFill>
                <a:latin typeface="+mn-lt"/>
              </a:rPr>
              <a:t>http://</a:t>
            </a:r>
            <a:r>
              <a:rPr lang="en-GB" sz="1400" dirty="0" err="1">
                <a:solidFill>
                  <a:schemeClr val="bg1">
                    <a:lumMod val="85000"/>
                  </a:schemeClr>
                </a:solidFill>
                <a:latin typeface="+mn-lt"/>
              </a:rPr>
              <a:t>mcgtechtalk.com</a:t>
            </a:r>
            <a:r>
              <a:rPr lang="en-GB" sz="1400" dirty="0">
                <a:solidFill>
                  <a:schemeClr val="bg1">
                    <a:lumMod val="85000"/>
                  </a:schemeClr>
                </a:solidFill>
                <a:latin typeface="+mn-lt"/>
              </a:rPr>
              <a:t>/</a:t>
            </a:r>
            <a:r>
              <a:rPr lang="en-GB" sz="1400" dirty="0" err="1">
                <a:solidFill>
                  <a:schemeClr val="bg1">
                    <a:lumMod val="85000"/>
                  </a:schemeClr>
                </a:solidFill>
                <a:latin typeface="+mn-lt"/>
              </a:rPr>
              <a:t>wp</a:t>
            </a:r>
            <a:r>
              <a:rPr lang="en-GB" sz="1400" dirty="0">
                <a:solidFill>
                  <a:schemeClr val="bg1">
                    <a:lumMod val="85000"/>
                  </a:schemeClr>
                </a:solidFill>
                <a:latin typeface="+mn-lt"/>
              </a:rPr>
              <a:t>-content/uploads/2017/03/spear-</a:t>
            </a:r>
            <a:r>
              <a:rPr lang="en-GB" sz="1400" dirty="0" err="1">
                <a:solidFill>
                  <a:schemeClr val="bg1">
                    <a:lumMod val="85000"/>
                  </a:schemeClr>
                </a:solidFill>
                <a:latin typeface="+mn-lt"/>
              </a:rPr>
              <a:t>phishing.png</a:t>
            </a:r>
            <a:endParaRPr lang="en-DE" sz="1400" dirty="0" err="1">
              <a:solidFill>
                <a:schemeClr val="bg1">
                  <a:lumMod val="85000"/>
                </a:schemeClr>
              </a:solidFill>
              <a:latin typeface="+mn-lt"/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29559B-644A-AB45-A10D-2436B43EA47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88" y="1978720"/>
            <a:ext cx="8508999" cy="1025737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Still unclear how the ICS network got breached in 2014; possibly through spearphishing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DE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/>
              <a:t>Attack and Response Strategies</a:t>
            </a: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Case Study: The Triton Attack</a:t>
            </a:r>
          </a:p>
        </p:txBody>
      </p:sp>
    </p:spTree>
    <p:extLst>
      <p:ext uri="{BB962C8B-B14F-4D97-AF65-F5344CB8AC3E}">
        <p14:creationId xmlns:p14="http://schemas.microsoft.com/office/powerpoint/2010/main" val="31996017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light, table, blue, computer&#10;&#10;Description automatically generated">
            <a:extLst>
              <a:ext uri="{FF2B5EF4-FFF2-40B4-BE49-F238E27FC236}">
                <a16:creationId xmlns:a16="http://schemas.microsoft.com/office/drawing/2014/main" id="{9A9B43A4-AB87-6C4F-9827-2CC319657A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1429" b="14878"/>
          <a:stretch/>
        </p:blipFill>
        <p:spPr>
          <a:xfrm>
            <a:off x="0" y="3175738"/>
            <a:ext cx="9144000" cy="3682262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29559B-644A-AB45-A10D-2436B43EA47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88" y="1978720"/>
            <a:ext cx="8508999" cy="413398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Since the network connectivity of the SIS was not strictly limited, the attackers could access it</a:t>
            </a:r>
          </a:p>
          <a:p>
            <a:endParaRPr lang="en-DE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/>
              <a:t>Attack and Response Strategies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227626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solidFill>
                  <a:schemeClr val="bg1"/>
                </a:solidFill>
                <a:latin typeface="+mn-lt"/>
              </a:rPr>
              <a:t>28</a:t>
            </a:fld>
            <a:endParaRPr lang="en-DE" sz="1600" dirty="0" err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Case Study: The Triton Attack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F29CA7-5DCD-C848-BA36-7C23AEF5E098}"/>
              </a:ext>
            </a:extLst>
          </p:cNvPr>
          <p:cNvSpPr txBox="1"/>
          <p:nvPr/>
        </p:nvSpPr>
        <p:spPr>
          <a:xfrm>
            <a:off x="319090" y="6388273"/>
            <a:ext cx="8261198" cy="2250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GB" sz="1400" dirty="0">
                <a:solidFill>
                  <a:schemeClr val="bg1">
                    <a:lumMod val="85000"/>
                  </a:schemeClr>
                </a:solidFill>
                <a:latin typeface="+mn-lt"/>
              </a:rPr>
              <a:t>https://</a:t>
            </a:r>
            <a:r>
              <a:rPr lang="en-GB" sz="1400" dirty="0" err="1">
                <a:solidFill>
                  <a:schemeClr val="bg1">
                    <a:lumMod val="85000"/>
                  </a:schemeClr>
                </a:solidFill>
                <a:latin typeface="+mn-lt"/>
              </a:rPr>
              <a:t>manageditservicesminneapolis.com</a:t>
            </a:r>
            <a:r>
              <a:rPr lang="en-GB" sz="1400" dirty="0">
                <a:solidFill>
                  <a:schemeClr val="bg1">
                    <a:lumMod val="85000"/>
                  </a:schemeClr>
                </a:solidFill>
                <a:latin typeface="+mn-lt"/>
              </a:rPr>
              <a:t>/importance-computer-network-maintenance-repair-info/</a:t>
            </a:r>
            <a:endParaRPr lang="en-DE" sz="1400" dirty="0" err="1">
              <a:solidFill>
                <a:schemeClr val="bg1">
                  <a:lumMod val="8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709006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ign in front of a piano&#10;&#10;Description automatically generated">
            <a:extLst>
              <a:ext uri="{FF2B5EF4-FFF2-40B4-BE49-F238E27FC236}">
                <a16:creationId xmlns:a16="http://schemas.microsoft.com/office/drawing/2014/main" id="{72484798-0A95-364A-A3BE-0AD9E79AF1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443" b="10676"/>
          <a:stretch/>
        </p:blipFill>
        <p:spPr>
          <a:xfrm>
            <a:off x="0" y="3106049"/>
            <a:ext cx="9144000" cy="3751951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29559B-644A-AB45-A10D-2436B43EA47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88" y="1978720"/>
            <a:ext cx="8508999" cy="413398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Attackers figured out the exact SIS model and left for two years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DE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/>
              <a:t>Attack and Response Strategies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29</a:t>
            </a:fld>
            <a:endParaRPr lang="en-DE" sz="1600" dirty="0" err="1">
              <a:latin typeface="+mn-l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Case Study: The Triton Attack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01C590-7BAC-8947-BAA9-D5BD0D001334}"/>
              </a:ext>
            </a:extLst>
          </p:cNvPr>
          <p:cNvSpPr txBox="1"/>
          <p:nvPr/>
        </p:nvSpPr>
        <p:spPr>
          <a:xfrm>
            <a:off x="319090" y="6388273"/>
            <a:ext cx="8261198" cy="2250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https://</a:t>
            </a:r>
            <a:r>
              <a:rPr lang="en-GB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i.ebayimg.com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/images/</a:t>
            </a:r>
            <a:r>
              <a:rPr lang="en-GB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i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/152654640334-0-1/s-l1000.jpg</a:t>
            </a:r>
            <a:endParaRPr lang="en-DE" sz="1400" dirty="0" err="1">
              <a:solidFill>
                <a:schemeClr val="tx1">
                  <a:lumMod val="65000"/>
                  <a:lumOff val="3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261274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29559B-644A-AB45-A10D-2436B43EA47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88" y="1978720"/>
            <a:ext cx="8508999" cy="4133981"/>
          </a:xfrm>
        </p:spPr>
        <p:txBody>
          <a:bodyPr/>
          <a:lstStyle/>
          <a:p>
            <a:pPr algn="ctr"/>
            <a:r>
              <a:rPr lang="de-DE" sz="2000" dirty="0" err="1"/>
              <a:t>Defend</a:t>
            </a:r>
            <a:r>
              <a:rPr lang="de-DE" sz="2000" dirty="0"/>
              <a:t> </a:t>
            </a:r>
            <a:r>
              <a:rPr lang="de-DE" sz="2000" dirty="0" err="1"/>
              <a:t>against</a:t>
            </a:r>
            <a:r>
              <a:rPr lang="de-DE" sz="2000" dirty="0"/>
              <a:t> ICS </a:t>
            </a:r>
            <a:r>
              <a:rPr lang="de-DE" sz="2000" dirty="0" err="1"/>
              <a:t>attacks</a:t>
            </a:r>
            <a:endParaRPr lang="de-DE" sz="2000" dirty="0"/>
          </a:p>
          <a:p>
            <a:pPr algn="ctr"/>
            <a:endParaRPr lang="en-GB" sz="2000" dirty="0"/>
          </a:p>
          <a:p>
            <a:pPr algn="ctr"/>
            <a:r>
              <a:rPr lang="en-GB" sz="2000" dirty="0"/>
              <a:t>Avoid known/common mistakes</a:t>
            </a:r>
          </a:p>
          <a:p>
            <a:pPr algn="ctr"/>
            <a:endParaRPr lang="en-GB" sz="2000" dirty="0"/>
          </a:p>
          <a:p>
            <a:pPr algn="ctr"/>
            <a:r>
              <a:rPr lang="en-GB" sz="2000" dirty="0"/>
              <a:t>Learn from past incidents</a:t>
            </a:r>
          </a:p>
          <a:p>
            <a:pPr algn="ctr"/>
            <a:endParaRPr lang="en-GB" sz="2000" dirty="0"/>
          </a:p>
          <a:p>
            <a:pPr algn="ctr">
              <a:lnSpc>
                <a:spcPct val="100000"/>
              </a:lnSpc>
            </a:pPr>
            <a:endParaRPr lang="en-GB" sz="2000" dirty="0"/>
          </a:p>
          <a:p>
            <a:pPr algn="ctr">
              <a:lnSpc>
                <a:spcPct val="100000"/>
              </a:lnSpc>
            </a:pPr>
            <a:r>
              <a:rPr lang="en-GB" sz="2000" b="1" dirty="0"/>
              <a:t>Comparative overview of historic incidents </a:t>
            </a:r>
          </a:p>
          <a:p>
            <a:pPr algn="ctr">
              <a:lnSpc>
                <a:spcPct val="100000"/>
              </a:lnSpc>
            </a:pPr>
            <a:r>
              <a:rPr lang="en-GB" sz="2000" b="1" dirty="0"/>
              <a:t>+</a:t>
            </a:r>
          </a:p>
          <a:p>
            <a:pPr algn="ctr">
              <a:lnSpc>
                <a:spcPct val="100000"/>
              </a:lnSpc>
            </a:pPr>
            <a:r>
              <a:rPr lang="en-GB" sz="2000" b="1" dirty="0"/>
              <a:t>In-depth analyses of individual incidents</a:t>
            </a:r>
            <a:endParaRPr lang="en-DE" sz="2000" b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Problem Statement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3</a:t>
            </a:fld>
            <a:endParaRPr lang="en-DE" sz="1600" dirty="0" err="1">
              <a:latin typeface="+mn-lt"/>
            </a:endParaRPr>
          </a:p>
        </p:txBody>
      </p:sp>
      <p:sp>
        <p:nvSpPr>
          <p:cNvPr id="4" name="Chevron 3">
            <a:extLst>
              <a:ext uri="{FF2B5EF4-FFF2-40B4-BE49-F238E27FC236}">
                <a16:creationId xmlns:a16="http://schemas.microsoft.com/office/drawing/2014/main" id="{B3056AAE-E9ED-4645-8CE5-C46DA6F90017}"/>
              </a:ext>
            </a:extLst>
          </p:cNvPr>
          <p:cNvSpPr/>
          <p:nvPr/>
        </p:nvSpPr>
        <p:spPr>
          <a:xfrm rot="16200000">
            <a:off x="4302690" y="2517731"/>
            <a:ext cx="538619" cy="388307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DE" dirty="0">
              <a:solidFill>
                <a:schemeClr val="tx1"/>
              </a:solidFill>
            </a:endParaRPr>
          </a:p>
        </p:txBody>
      </p:sp>
      <p:sp>
        <p:nvSpPr>
          <p:cNvPr id="7" name="Chevron 6">
            <a:extLst>
              <a:ext uri="{FF2B5EF4-FFF2-40B4-BE49-F238E27FC236}">
                <a16:creationId xmlns:a16="http://schemas.microsoft.com/office/drawing/2014/main" id="{D350B17A-F5AB-CB43-80CE-41833148D264}"/>
              </a:ext>
            </a:extLst>
          </p:cNvPr>
          <p:cNvSpPr/>
          <p:nvPr/>
        </p:nvSpPr>
        <p:spPr>
          <a:xfrm rot="16200000">
            <a:off x="4302690" y="3433024"/>
            <a:ext cx="538619" cy="388307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DE" dirty="0">
              <a:solidFill>
                <a:schemeClr val="tx1"/>
              </a:solidFill>
            </a:endParaRPr>
          </a:p>
        </p:txBody>
      </p:sp>
      <p:sp>
        <p:nvSpPr>
          <p:cNvPr id="8" name="Chevron 7">
            <a:extLst>
              <a:ext uri="{FF2B5EF4-FFF2-40B4-BE49-F238E27FC236}">
                <a16:creationId xmlns:a16="http://schemas.microsoft.com/office/drawing/2014/main" id="{8E427B52-5008-1744-9482-87C5EC24E3F9}"/>
              </a:ext>
            </a:extLst>
          </p:cNvPr>
          <p:cNvSpPr/>
          <p:nvPr/>
        </p:nvSpPr>
        <p:spPr>
          <a:xfrm rot="16200000">
            <a:off x="4302690" y="4372922"/>
            <a:ext cx="538619" cy="388307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DE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9224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FAD1C1A6-1AF1-6447-BF76-5E8E7A5BD4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t="24464" r="714" b="33630"/>
          <a:stretch/>
        </p:blipFill>
        <p:spPr>
          <a:xfrm>
            <a:off x="0" y="2998520"/>
            <a:ext cx="9144000" cy="3859480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29559B-644A-AB45-A10D-2436B43EA47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88" y="1978720"/>
            <a:ext cx="8508999" cy="413398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Since the SIS ran in </a:t>
            </a:r>
            <a:r>
              <a:rPr lang="en-DE" sz="2000" i="1" dirty="0"/>
              <a:t>programming</a:t>
            </a:r>
            <a:r>
              <a:rPr lang="en-DE" sz="2000" dirty="0"/>
              <a:t> instead of </a:t>
            </a:r>
            <a:r>
              <a:rPr lang="en-DE" sz="2000" i="1" dirty="0"/>
              <a:t>run</a:t>
            </a:r>
            <a:r>
              <a:rPr lang="en-DE" sz="2000" dirty="0"/>
              <a:t> mode, the Triton malware could be installed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DE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/>
              <a:t>Attack and Response Strategies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227626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solidFill>
                  <a:schemeClr val="bg1"/>
                </a:solidFill>
                <a:latin typeface="+mn-lt"/>
              </a:rPr>
              <a:t>30</a:t>
            </a:fld>
            <a:endParaRPr lang="en-DE" sz="1600" dirty="0" err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Case Study: The Triton Attack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93777E0-4327-EB48-804C-86F1A8C73BAE}"/>
              </a:ext>
            </a:extLst>
          </p:cNvPr>
          <p:cNvSpPr txBox="1"/>
          <p:nvPr/>
        </p:nvSpPr>
        <p:spPr>
          <a:xfrm>
            <a:off x="319090" y="6388273"/>
            <a:ext cx="8261198" cy="2250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http://</a:t>
            </a:r>
            <a:r>
              <a:rPr lang="en-GB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hw-img.datpiff.com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/m580a552/A-</a:t>
            </a:r>
            <a:r>
              <a:rPr lang="en-GB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Mase_Two_Years_Later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-front-</a:t>
            </a:r>
            <a:r>
              <a:rPr lang="en-GB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large.jpg</a:t>
            </a:r>
            <a:endParaRPr lang="en-DE" sz="1400" dirty="0" err="1">
              <a:solidFill>
                <a:schemeClr val="tx1">
                  <a:lumMod val="65000"/>
                  <a:lumOff val="3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991703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2AB1F696-F511-BE4D-A58C-9C6ECE5C47F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848" b="13477"/>
          <a:stretch/>
        </p:blipFill>
        <p:spPr>
          <a:xfrm>
            <a:off x="0" y="2982230"/>
            <a:ext cx="9144000" cy="3875770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29559B-644A-AB45-A10D-2436B43EA47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88" y="1978720"/>
            <a:ext cx="8508999" cy="413398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After installation and execution, the plant tripped gracefully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DE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/>
              <a:t>Attack and Response Strategies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227626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solidFill>
                  <a:schemeClr val="bg1"/>
                </a:solidFill>
                <a:latin typeface="+mn-lt"/>
              </a:rPr>
              <a:t>31</a:t>
            </a:fld>
            <a:endParaRPr lang="en-DE" sz="1600" dirty="0" err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Case Study: The Triton Attack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9A8A527-80FF-024B-AE08-0FAC1FFD1FF4}"/>
              </a:ext>
            </a:extLst>
          </p:cNvPr>
          <p:cNvSpPr txBox="1"/>
          <p:nvPr/>
        </p:nvSpPr>
        <p:spPr>
          <a:xfrm>
            <a:off x="319090" y="6388273"/>
            <a:ext cx="8261198" cy="2250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GB" sz="1400" dirty="0">
                <a:solidFill>
                  <a:schemeClr val="bg1">
                    <a:lumMod val="85000"/>
                  </a:schemeClr>
                </a:solidFill>
                <a:latin typeface="+mn-lt"/>
              </a:rPr>
              <a:t>https://</a:t>
            </a:r>
            <a:r>
              <a:rPr lang="en-GB" sz="1400" dirty="0" err="1">
                <a:solidFill>
                  <a:schemeClr val="bg1">
                    <a:lumMod val="85000"/>
                  </a:schemeClr>
                </a:solidFill>
                <a:latin typeface="+mn-lt"/>
              </a:rPr>
              <a:t>unstrangemind.files.wordpress.com</a:t>
            </a:r>
            <a:r>
              <a:rPr lang="en-GB" sz="1400" dirty="0">
                <a:solidFill>
                  <a:schemeClr val="bg1">
                    <a:lumMod val="85000"/>
                  </a:schemeClr>
                </a:solidFill>
                <a:latin typeface="+mn-lt"/>
              </a:rPr>
              <a:t>/2016/03/</a:t>
            </a:r>
            <a:r>
              <a:rPr lang="en-GB" sz="1400" dirty="0" err="1">
                <a:solidFill>
                  <a:schemeClr val="bg1">
                    <a:lumMod val="85000"/>
                  </a:schemeClr>
                </a:solidFill>
                <a:latin typeface="+mn-lt"/>
              </a:rPr>
              <a:t>shutdown.jpg</a:t>
            </a:r>
            <a:endParaRPr lang="en-DE" sz="1400" dirty="0" err="1">
              <a:solidFill>
                <a:schemeClr val="bg1">
                  <a:lumMod val="8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0513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newspaper&#10;&#10;Description automatically generated">
            <a:extLst>
              <a:ext uri="{FF2B5EF4-FFF2-40B4-BE49-F238E27FC236}">
                <a16:creationId xmlns:a16="http://schemas.microsoft.com/office/drawing/2014/main" id="{100A78C0-CCEE-0644-A8E6-0A9D3A7007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5774" b="10188"/>
          <a:stretch/>
        </p:blipFill>
        <p:spPr>
          <a:xfrm>
            <a:off x="0" y="2939143"/>
            <a:ext cx="9144000" cy="3918857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29559B-644A-AB45-A10D-2436B43EA47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88" y="1978720"/>
            <a:ext cx="8508999" cy="413398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Due to a human error, the malware contained a bug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/>
              <a:t>Attack and Response Strategies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32</a:t>
            </a:fld>
            <a:endParaRPr lang="en-DE" sz="1600" dirty="0" err="1">
              <a:latin typeface="+mn-l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Case Study: The Triton Attack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EE684AE-F29D-104E-89BE-E5F33356C0CD}"/>
              </a:ext>
            </a:extLst>
          </p:cNvPr>
          <p:cNvSpPr txBox="1"/>
          <p:nvPr/>
        </p:nvSpPr>
        <p:spPr>
          <a:xfrm>
            <a:off x="319090" y="6388273"/>
            <a:ext cx="8261198" cy="2250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https://</a:t>
            </a:r>
            <a:r>
              <a:rPr lang="en-GB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www.beningo.com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/</a:t>
            </a:r>
            <a:r>
              <a:rPr lang="en-GB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wp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-content/uploads/2016/03/AdobeStock_100096286.jpeg</a:t>
            </a:r>
            <a:endParaRPr lang="en-DE" sz="1400" dirty="0" err="1">
              <a:solidFill>
                <a:schemeClr val="tx1">
                  <a:lumMod val="65000"/>
                  <a:lumOff val="3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732977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cell phone&#10;&#10;Description automatically generated">
            <a:extLst>
              <a:ext uri="{FF2B5EF4-FFF2-40B4-BE49-F238E27FC236}">
                <a16:creationId xmlns:a16="http://schemas.microsoft.com/office/drawing/2014/main" id="{A0CDC095-D5EA-B140-8434-61807EBFBC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908" b="19607"/>
          <a:stretch/>
        </p:blipFill>
        <p:spPr>
          <a:xfrm>
            <a:off x="1" y="2933205"/>
            <a:ext cx="9144000" cy="3924795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29559B-644A-AB45-A10D-2436B43EA47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88" y="1978720"/>
            <a:ext cx="8508999" cy="413398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After some investigations, the plant was brought up again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DE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/>
              <a:t>Attack and Response Strategies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33</a:t>
            </a:fld>
            <a:endParaRPr lang="en-DE" sz="1600" dirty="0" err="1">
              <a:latin typeface="+mn-l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Case Study: The Triton Attack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D0C50A5-A5D3-1141-BD2E-72EEC8E16E5F}"/>
              </a:ext>
            </a:extLst>
          </p:cNvPr>
          <p:cNvSpPr txBox="1"/>
          <p:nvPr/>
        </p:nvSpPr>
        <p:spPr>
          <a:xfrm>
            <a:off x="319090" y="6388273"/>
            <a:ext cx="8261198" cy="2250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https://</a:t>
            </a:r>
            <a:r>
              <a:rPr lang="en-GB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betanews.com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/</a:t>
            </a:r>
            <a:r>
              <a:rPr lang="en-GB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wp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-content/uploads/2016/11/Restart-button-keyboard-key-e1479117780695.jpg</a:t>
            </a:r>
            <a:endParaRPr lang="en-DE" sz="1400" dirty="0" err="1">
              <a:solidFill>
                <a:schemeClr val="tx1">
                  <a:lumMod val="65000"/>
                  <a:lumOff val="3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217219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n open computer sitting on top of a table&#10;&#10;Description automatically generated">
            <a:extLst>
              <a:ext uri="{FF2B5EF4-FFF2-40B4-BE49-F238E27FC236}">
                <a16:creationId xmlns:a16="http://schemas.microsoft.com/office/drawing/2014/main" id="{31EE5A3C-67A7-8749-842B-209F04095EF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326" b="26520"/>
          <a:stretch/>
        </p:blipFill>
        <p:spPr>
          <a:xfrm>
            <a:off x="0" y="3056986"/>
            <a:ext cx="9144000" cy="3801014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29559B-644A-AB45-A10D-2436B43EA47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88" y="1978720"/>
            <a:ext cx="8508999" cy="413398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The attackers got a second chance, tried to fix the bug and installed Triton again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DE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/>
              <a:t>Attack and Response Strategies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227626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solidFill>
                  <a:schemeClr val="bg1"/>
                </a:solidFill>
                <a:latin typeface="+mn-lt"/>
              </a:rPr>
              <a:t>34</a:t>
            </a:fld>
            <a:endParaRPr lang="en-DE" sz="1600" dirty="0" err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Case Study: The Triton Attack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7F7C86-052E-A849-A1BE-11E9BD9FD738}"/>
              </a:ext>
            </a:extLst>
          </p:cNvPr>
          <p:cNvSpPr txBox="1"/>
          <p:nvPr/>
        </p:nvSpPr>
        <p:spPr>
          <a:xfrm>
            <a:off x="319090" y="6388273"/>
            <a:ext cx="8261198" cy="2250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https://</a:t>
            </a:r>
            <a:r>
              <a:rPr lang="en-GB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betanews.com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/</a:t>
            </a:r>
            <a:r>
              <a:rPr lang="en-GB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wp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-content/uploads/2016/08/install-software-</a:t>
            </a:r>
            <a:r>
              <a:rPr lang="en-GB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laptop.jpg</a:t>
            </a:r>
            <a:endParaRPr lang="en-DE" sz="1400" dirty="0" err="1">
              <a:solidFill>
                <a:schemeClr val="tx1">
                  <a:lumMod val="65000"/>
                  <a:lumOff val="3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135396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2A38A7B2-39B7-5E49-BCCF-3424388CF8A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848" b="13477"/>
          <a:stretch/>
        </p:blipFill>
        <p:spPr>
          <a:xfrm>
            <a:off x="0" y="2982230"/>
            <a:ext cx="9144000" cy="3875770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29559B-644A-AB45-A10D-2436B43EA47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88" y="1978720"/>
            <a:ext cx="8508999" cy="413398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Due to the bug not being patched correctly, the plant tripped again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DE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/>
              <a:t>Attack and Response Strategies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227626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solidFill>
                  <a:schemeClr val="bg1"/>
                </a:solidFill>
                <a:latin typeface="+mn-lt"/>
              </a:rPr>
              <a:t>35</a:t>
            </a:fld>
            <a:endParaRPr lang="en-DE" sz="1600" dirty="0" err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Case Study: The Triton Attack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E98CB9-E70B-CC48-8B8B-7150DFCFFDF3}"/>
              </a:ext>
            </a:extLst>
          </p:cNvPr>
          <p:cNvSpPr txBox="1"/>
          <p:nvPr/>
        </p:nvSpPr>
        <p:spPr>
          <a:xfrm>
            <a:off x="319090" y="6388273"/>
            <a:ext cx="8261198" cy="2250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GB" sz="1400" dirty="0">
                <a:solidFill>
                  <a:schemeClr val="bg1">
                    <a:lumMod val="85000"/>
                  </a:schemeClr>
                </a:solidFill>
                <a:latin typeface="+mn-lt"/>
              </a:rPr>
              <a:t>https://</a:t>
            </a:r>
            <a:r>
              <a:rPr lang="en-GB" sz="1400" dirty="0" err="1">
                <a:solidFill>
                  <a:schemeClr val="bg1">
                    <a:lumMod val="85000"/>
                  </a:schemeClr>
                </a:solidFill>
                <a:latin typeface="+mn-lt"/>
              </a:rPr>
              <a:t>unstrangemind.files.wordpress.com</a:t>
            </a:r>
            <a:r>
              <a:rPr lang="en-GB" sz="1400" dirty="0">
                <a:solidFill>
                  <a:schemeClr val="bg1">
                    <a:lumMod val="85000"/>
                  </a:schemeClr>
                </a:solidFill>
                <a:latin typeface="+mn-lt"/>
              </a:rPr>
              <a:t>/2016/03/</a:t>
            </a:r>
            <a:r>
              <a:rPr lang="en-GB" sz="1400" dirty="0" err="1">
                <a:solidFill>
                  <a:schemeClr val="bg1">
                    <a:lumMod val="85000"/>
                  </a:schemeClr>
                </a:solidFill>
                <a:latin typeface="+mn-lt"/>
              </a:rPr>
              <a:t>shutdown.jpg</a:t>
            </a:r>
            <a:endParaRPr lang="en-DE" sz="1400" dirty="0" err="1">
              <a:solidFill>
                <a:schemeClr val="bg1">
                  <a:lumMod val="8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518753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erson standing in front of a computer&#10;&#10;Description automatically generated">
            <a:extLst>
              <a:ext uri="{FF2B5EF4-FFF2-40B4-BE49-F238E27FC236}">
                <a16:creationId xmlns:a16="http://schemas.microsoft.com/office/drawing/2014/main" id="{AE185C3E-3E61-BB4B-8911-4D7E6C5B38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11" b="12238"/>
          <a:stretch/>
        </p:blipFill>
        <p:spPr>
          <a:xfrm>
            <a:off x="1472540" y="2476796"/>
            <a:ext cx="7671460" cy="4381204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29559B-644A-AB45-A10D-2436B43EA47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88" y="1978720"/>
            <a:ext cx="8508999" cy="413398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Hired ICS security specialists were finally able to identify and remove the malware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DE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/>
              <a:t>Attack and Response Strategies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227626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solidFill>
                  <a:schemeClr val="bg1"/>
                </a:solidFill>
                <a:latin typeface="+mn-lt"/>
              </a:rPr>
              <a:t>36</a:t>
            </a:fld>
            <a:endParaRPr lang="en-DE" sz="1600" dirty="0" err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Case Study: The Triton Attack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F5402B-FE6F-B849-9568-F1DF2AED7339}"/>
              </a:ext>
            </a:extLst>
          </p:cNvPr>
          <p:cNvSpPr txBox="1"/>
          <p:nvPr/>
        </p:nvSpPr>
        <p:spPr>
          <a:xfrm>
            <a:off x="319090" y="6388273"/>
            <a:ext cx="8261198" cy="2250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https://</a:t>
            </a:r>
            <a:r>
              <a:rPr lang="en-GB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www.cbronline.com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/</a:t>
            </a:r>
            <a:r>
              <a:rPr lang="en-GB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wp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-content/uploads/2017/02/</a:t>
            </a:r>
            <a:r>
              <a:rPr lang="en-GB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Investigation.jpg</a:t>
            </a:r>
            <a:endParaRPr lang="en-DE" sz="1400" dirty="0" err="1">
              <a:solidFill>
                <a:schemeClr val="tx1">
                  <a:lumMod val="65000"/>
                  <a:lumOff val="3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3408307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29559B-644A-AB45-A10D-2436B43EA47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88" y="1978720"/>
            <a:ext cx="8508999" cy="413398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Goal: remains unclear; probably causing disruption; potentionally threatening human lives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Impact: Several weeks of downtime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Attribution: State-sponsored Russian threat group named TEMP.Veles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/>
              <a:t>Goals, Impacts, and Attribution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37</a:t>
            </a:fld>
            <a:endParaRPr lang="en-DE" sz="1600" dirty="0" err="1">
              <a:latin typeface="+mn-l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Case Study: The Triton Attack</a:t>
            </a:r>
          </a:p>
        </p:txBody>
      </p:sp>
    </p:spTree>
    <p:extLst>
      <p:ext uri="{BB962C8B-B14F-4D97-AF65-F5344CB8AC3E}">
        <p14:creationId xmlns:p14="http://schemas.microsoft.com/office/powerpoint/2010/main" val="188015896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29559B-644A-AB45-A10D-2436B43EA47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88" y="1978720"/>
            <a:ext cx="8508999" cy="413398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b="1" dirty="0"/>
              <a:t>Continuous security awareness trainings</a:t>
            </a:r>
            <a:r>
              <a:rPr lang="en-GB" sz="2000" dirty="0"/>
              <a:t> can help employees to identify phishing attacks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b="1" dirty="0"/>
              <a:t>Restricting the network connectivity of a SIS</a:t>
            </a:r>
            <a:r>
              <a:rPr lang="en-GB" sz="2000" dirty="0"/>
              <a:t> lowers the possibility of a SIS breach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Under normal circumstances, </a:t>
            </a:r>
            <a:r>
              <a:rPr lang="en-GB" sz="2000" b="1" dirty="0"/>
              <a:t>SIS should always operate in </a:t>
            </a:r>
            <a:r>
              <a:rPr lang="en-GB" sz="2000" b="1" i="1" dirty="0"/>
              <a:t>run</a:t>
            </a:r>
            <a:r>
              <a:rPr lang="en-GB" sz="2000" b="1" dirty="0"/>
              <a:t> mode</a:t>
            </a:r>
            <a:r>
              <a:rPr lang="en-GB" sz="2000" dirty="0"/>
              <a:t>, not in </a:t>
            </a:r>
            <a:r>
              <a:rPr lang="en-GB" sz="2000" i="1" dirty="0"/>
              <a:t>program</a:t>
            </a:r>
            <a:r>
              <a:rPr lang="en-GB" sz="2000" dirty="0"/>
              <a:t> mode in order to prevent reprogramming of the logic by attackers</a:t>
            </a:r>
            <a:endParaRPr lang="en-DE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/>
              <a:t>Detection and Mitigation Opportunities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38</a:t>
            </a:fld>
            <a:endParaRPr lang="en-DE" sz="1600" dirty="0" err="1">
              <a:latin typeface="+mn-l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Case Study: The Triton Attack</a:t>
            </a:r>
          </a:p>
        </p:txBody>
      </p:sp>
    </p:spTree>
    <p:extLst>
      <p:ext uri="{BB962C8B-B14F-4D97-AF65-F5344CB8AC3E}">
        <p14:creationId xmlns:p14="http://schemas.microsoft.com/office/powerpoint/2010/main" val="11580739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29559B-644A-AB45-A10D-2436B43EA47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88" y="1978720"/>
            <a:ext cx="8508999" cy="3884946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Motivation &amp; Problem Statement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Comparative Overview of ICS Security Incidents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Case Study: The Triton Attack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000" dirty="0"/>
              <a:t>Conclusion &amp; Future 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 dirty="0"/>
          </a:p>
          <a:p>
            <a:endParaRPr lang="en-D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Agenda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39</a:t>
            </a:fld>
            <a:endParaRPr lang="en-DE" sz="1600" dirty="0" err="1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713597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29559B-644A-AB45-A10D-2436B43EA47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88" y="1978720"/>
            <a:ext cx="8508999" cy="3884946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000" dirty="0"/>
              <a:t>Motivation &amp; Problem Statement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000" dirty="0"/>
              <a:t>Comparative Overview of ICS Security Incidents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000" dirty="0"/>
              <a:t>Case Study: The Triton Attack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000" dirty="0"/>
              <a:t>Conclusion &amp; Future 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 dirty="0"/>
          </a:p>
          <a:p>
            <a:endParaRPr lang="en-D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Agenda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4</a:t>
            </a:fld>
            <a:endParaRPr lang="en-DE" sz="1600" dirty="0" err="1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0075318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29559B-644A-AB45-A10D-2436B43EA47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88" y="1978720"/>
            <a:ext cx="8508999" cy="3884946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dirty="0" err="1"/>
              <a:t>Attacks</a:t>
            </a:r>
            <a:r>
              <a:rPr lang="de-DE" sz="2000" dirty="0"/>
              <a:t> </a:t>
            </a:r>
            <a:r>
              <a:rPr lang="de-DE" sz="2000" dirty="0" err="1"/>
              <a:t>are</a:t>
            </a:r>
            <a:r>
              <a:rPr lang="de-DE" sz="2000" dirty="0"/>
              <a:t> </a:t>
            </a:r>
            <a:r>
              <a:rPr lang="de-DE" sz="2000" dirty="0" err="1"/>
              <a:t>spread</a:t>
            </a:r>
            <a:r>
              <a:rPr lang="de-DE" sz="2000" dirty="0"/>
              <a:t> </a:t>
            </a:r>
            <a:r>
              <a:rPr lang="de-DE" sz="2000" dirty="0" err="1"/>
              <a:t>across</a:t>
            </a:r>
            <a:r>
              <a:rPr lang="de-DE" sz="2000" dirty="0"/>
              <a:t> multiple </a:t>
            </a:r>
            <a:r>
              <a:rPr lang="de-DE" sz="2000" dirty="0" err="1"/>
              <a:t>sectors</a:t>
            </a:r>
            <a:r>
              <a:rPr lang="de-DE" sz="2000" dirty="0"/>
              <a:t> </a:t>
            </a:r>
            <a:r>
              <a:rPr lang="de-DE" sz="2000" dirty="0" err="1"/>
              <a:t>and</a:t>
            </a:r>
            <a:r>
              <a:rPr lang="de-DE" sz="2000" dirty="0"/>
              <a:t> </a:t>
            </a:r>
            <a:r>
              <a:rPr lang="de-DE" sz="2000" dirty="0" err="1"/>
              <a:t>geographic</a:t>
            </a:r>
            <a:r>
              <a:rPr lang="de-DE" sz="2000" dirty="0"/>
              <a:t> </a:t>
            </a:r>
            <a:r>
              <a:rPr lang="de-DE" sz="2000" dirty="0" err="1"/>
              <a:t>regions</a:t>
            </a:r>
            <a:endParaRPr lang="de-DE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Key threat actors reside in Russia and the Middle East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The most common goals of ICS attacks are data extraction and causing disruption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Important trends in terms of attack techniques are </a:t>
            </a:r>
            <a:r>
              <a:rPr lang="en-GB" sz="2000" dirty="0" err="1"/>
              <a:t>spearphishing</a:t>
            </a:r>
            <a:r>
              <a:rPr lang="en-GB" sz="2000" dirty="0"/>
              <a:t>, zero-day exploits, sophisticated obfuscation and evasion techniques, and exploiting Windows/AAD vulnerabilities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Attackers usually reside in the victims’ network for several weeks or months before executing the final payload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Conclusion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40</a:t>
            </a:fld>
            <a:endParaRPr lang="en-DE" sz="1600" dirty="0" err="1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4306798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29559B-644A-AB45-A10D-2436B43EA47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88" y="1978720"/>
            <a:ext cx="8508999" cy="3884946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Proper network segmentation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Reliable backup strategy</a:t>
            </a:r>
            <a:endParaRPr lang="en-DE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Up-to-date asset inventory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Intrusion detection/prevention systems (IDS)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Vulnerability management solutions 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Conclusion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41</a:t>
            </a:fld>
            <a:endParaRPr lang="en-DE" sz="1600" dirty="0" err="1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3557461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29559B-644A-AB45-A10D-2436B43EA47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88" y="1978720"/>
            <a:ext cx="8508999" cy="3884946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000" dirty="0"/>
              <a:t>Add more incidents for higher accuracy and deeper insights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000" dirty="0"/>
              <a:t>Use an analysis approach that is more qualitative instead of quantitative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000" dirty="0"/>
              <a:t>Analyze how </a:t>
            </a:r>
            <a:r>
              <a:rPr lang="en-GB" sz="2000" dirty="0"/>
              <a:t>ICS companies manage to defend against known threats over the course of time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42</a:t>
            </a:fld>
            <a:endParaRPr lang="en-DE" sz="1600" dirty="0" err="1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4255090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88" y="3158381"/>
            <a:ext cx="8508999" cy="541238"/>
          </a:xfrm>
        </p:spPr>
        <p:txBody>
          <a:bodyPr/>
          <a:lstStyle/>
          <a:p>
            <a:pPr algn="ctr"/>
            <a:r>
              <a:rPr lang="en-DE" sz="8000" dirty="0"/>
              <a:t>Q &amp; 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43</a:t>
            </a:fld>
            <a:endParaRPr lang="en-DE" sz="1600" dirty="0" err="1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9265600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29559B-644A-AB45-A10D-2436B43EA47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88" y="1978720"/>
            <a:ext cx="8508999" cy="3884946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dirty="0"/>
              <a:t>In </a:t>
            </a:r>
            <a:r>
              <a:rPr lang="de-DE" sz="2000" dirty="0" err="1"/>
              <a:t>your</a:t>
            </a:r>
            <a:r>
              <a:rPr lang="de-DE" sz="2000" dirty="0"/>
              <a:t> </a:t>
            </a:r>
            <a:r>
              <a:rPr lang="de-DE" sz="2000" dirty="0" err="1"/>
              <a:t>research</a:t>
            </a:r>
            <a:r>
              <a:rPr lang="de-DE" sz="2000" dirty="0"/>
              <a:t> </a:t>
            </a:r>
            <a:r>
              <a:rPr lang="de-DE" sz="2000" dirty="0" err="1"/>
              <a:t>for</a:t>
            </a:r>
            <a:r>
              <a:rPr lang="de-DE" sz="2000" dirty="0"/>
              <a:t> </a:t>
            </a:r>
            <a:r>
              <a:rPr lang="de-DE" sz="2000" dirty="0" err="1"/>
              <a:t>this</a:t>
            </a:r>
            <a:r>
              <a:rPr lang="de-DE" sz="2000" dirty="0"/>
              <a:t> </a:t>
            </a:r>
            <a:r>
              <a:rPr lang="de-DE" sz="2000" dirty="0" err="1"/>
              <a:t>semniar</a:t>
            </a:r>
            <a:r>
              <a:rPr lang="de-DE" sz="2000" dirty="0"/>
              <a:t>, </a:t>
            </a:r>
            <a:r>
              <a:rPr lang="de-DE" sz="2000" dirty="0" err="1"/>
              <a:t>have</a:t>
            </a:r>
            <a:r>
              <a:rPr lang="de-DE" sz="2000" dirty="0"/>
              <a:t> </a:t>
            </a:r>
            <a:r>
              <a:rPr lang="de-DE" sz="2000" dirty="0" err="1"/>
              <a:t>you</a:t>
            </a:r>
            <a:r>
              <a:rPr lang="de-DE" sz="2000" dirty="0"/>
              <a:t> </a:t>
            </a:r>
            <a:r>
              <a:rPr lang="de-DE" sz="2000" dirty="0" err="1"/>
              <a:t>come</a:t>
            </a:r>
            <a:r>
              <a:rPr lang="de-DE" sz="2000" dirty="0"/>
              <a:t> </a:t>
            </a:r>
            <a:r>
              <a:rPr lang="de-DE" sz="2000" dirty="0" err="1"/>
              <a:t>across</a:t>
            </a:r>
            <a:r>
              <a:rPr lang="de-DE" sz="2000" dirty="0"/>
              <a:t> </a:t>
            </a:r>
            <a:r>
              <a:rPr lang="de-DE" sz="2000" dirty="0" err="1"/>
              <a:t>interesting</a:t>
            </a:r>
            <a:r>
              <a:rPr lang="de-DE" sz="2000" dirty="0"/>
              <a:t> ICS </a:t>
            </a:r>
            <a:r>
              <a:rPr lang="de-DE" sz="2000" dirty="0" err="1"/>
              <a:t>security</a:t>
            </a:r>
            <a:r>
              <a:rPr lang="de-DE" sz="2000" dirty="0"/>
              <a:t> </a:t>
            </a:r>
            <a:r>
              <a:rPr lang="de-DE" sz="2000" dirty="0" err="1"/>
              <a:t>incidents</a:t>
            </a:r>
            <a:r>
              <a:rPr lang="de-DE" sz="2000" dirty="0"/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dirty="0"/>
              <a:t>Do </a:t>
            </a:r>
            <a:r>
              <a:rPr lang="de-DE" sz="2000" dirty="0" err="1"/>
              <a:t>you</a:t>
            </a:r>
            <a:r>
              <a:rPr lang="de-DE" sz="2000" dirty="0"/>
              <a:t> </a:t>
            </a:r>
            <a:r>
              <a:rPr lang="de-DE" sz="2000" dirty="0" err="1"/>
              <a:t>have</a:t>
            </a:r>
            <a:r>
              <a:rPr lang="de-DE" sz="2000" dirty="0"/>
              <a:t> </a:t>
            </a:r>
            <a:r>
              <a:rPr lang="de-DE" sz="2000" dirty="0" err="1"/>
              <a:t>further</a:t>
            </a:r>
            <a:r>
              <a:rPr lang="de-DE" sz="2000" dirty="0"/>
              <a:t> </a:t>
            </a:r>
            <a:r>
              <a:rPr lang="de-DE" sz="2000" dirty="0" err="1"/>
              <a:t>suggestions</a:t>
            </a:r>
            <a:r>
              <a:rPr lang="de-DE" sz="2000" dirty="0"/>
              <a:t> on </a:t>
            </a:r>
            <a:r>
              <a:rPr lang="de-DE" sz="2000" dirty="0" err="1"/>
              <a:t>how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Triton </a:t>
            </a:r>
            <a:r>
              <a:rPr lang="de-DE" sz="2000" dirty="0" err="1"/>
              <a:t>attack</a:t>
            </a:r>
            <a:r>
              <a:rPr lang="de-DE" sz="2000" dirty="0"/>
              <a:t> </a:t>
            </a:r>
            <a:r>
              <a:rPr lang="de-DE" sz="2000" dirty="0" err="1"/>
              <a:t>could</a:t>
            </a:r>
            <a:r>
              <a:rPr lang="de-DE" sz="2000" dirty="0"/>
              <a:t> </a:t>
            </a:r>
            <a:r>
              <a:rPr lang="de-DE" sz="2000" dirty="0" err="1"/>
              <a:t>have</a:t>
            </a:r>
            <a:r>
              <a:rPr lang="de-DE" sz="2000" dirty="0"/>
              <a:t> </a:t>
            </a:r>
            <a:r>
              <a:rPr lang="de-DE" sz="2000" dirty="0" err="1"/>
              <a:t>been</a:t>
            </a:r>
            <a:r>
              <a:rPr lang="de-DE" sz="2000" dirty="0"/>
              <a:t> </a:t>
            </a:r>
            <a:r>
              <a:rPr lang="de-DE" sz="2000" dirty="0" err="1"/>
              <a:t>prevented</a:t>
            </a:r>
            <a:r>
              <a:rPr lang="de-DE" sz="2000" dirty="0"/>
              <a:t>?</a:t>
            </a:r>
            <a:endParaRPr lang="en-GB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Q &amp; 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44</a:t>
            </a:fld>
            <a:endParaRPr lang="en-DE" sz="1600" dirty="0" err="1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9823601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88" y="3158381"/>
            <a:ext cx="8508999" cy="541238"/>
          </a:xfrm>
        </p:spPr>
        <p:txBody>
          <a:bodyPr/>
          <a:lstStyle/>
          <a:p>
            <a:pPr algn="ctr"/>
            <a:r>
              <a:rPr lang="en-DE" sz="8000" dirty="0"/>
              <a:t>Backup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45</a:t>
            </a:fld>
            <a:endParaRPr lang="en-DE" sz="1600" dirty="0" err="1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6062368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9FFE5FB-471F-5149-B6E7-F0607A285AC8}"/>
              </a:ext>
            </a:extLst>
          </p:cNvPr>
          <p:cNvGraphicFramePr>
            <a:graphicFrameLocks noGrp="1"/>
          </p:cNvGraphicFramePr>
          <p:nvPr>
            <p:ph idx="10"/>
          </p:nvPr>
        </p:nvGraphicFramePr>
        <p:xfrm>
          <a:off x="319088" y="1978025"/>
          <a:ext cx="8509000" cy="41354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 err="1"/>
              <a:t>Analyzed</a:t>
            </a:r>
            <a:r>
              <a:rPr lang="en-GB" dirty="0"/>
              <a:t> Incidents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46</a:t>
            </a:fld>
            <a:endParaRPr lang="en-DE" sz="1600" dirty="0" err="1">
              <a:latin typeface="+mn-l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Comparative Overview of ICS Security Incidents</a:t>
            </a:r>
          </a:p>
        </p:txBody>
      </p:sp>
    </p:spTree>
    <p:extLst>
      <p:ext uri="{BB962C8B-B14F-4D97-AF65-F5344CB8AC3E}">
        <p14:creationId xmlns:p14="http://schemas.microsoft.com/office/powerpoint/2010/main" val="8064929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29559B-644A-AB45-A10D-2436B43EA47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88" y="1978720"/>
            <a:ext cx="8508999" cy="413398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Targets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Threat actors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Attack techniques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Attack goals and realized impacts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Dwell times and reactions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Detection and mitigation strategies</a:t>
            </a:r>
            <a:endParaRPr lang="en-DE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/>
              <a:t>Comparative Overview of ICS Security Incidents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47</a:t>
            </a:fld>
            <a:endParaRPr lang="en-DE" sz="1600" dirty="0" err="1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8883380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C86D709F-F23F-1C42-974D-D31446EFD522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3"/>
          <a:stretch>
            <a:fillRect/>
          </a:stretch>
        </p:blipFill>
        <p:spPr>
          <a:xfrm>
            <a:off x="1872979" y="1476276"/>
            <a:ext cx="5398041" cy="4911997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 err="1"/>
              <a:t>Analyzed</a:t>
            </a:r>
            <a:r>
              <a:rPr lang="en-GB" dirty="0"/>
              <a:t> Incidents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48</a:t>
            </a:fld>
            <a:endParaRPr lang="en-DE" sz="1600" dirty="0" err="1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3177890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/>
              <a:t>Targets: Economic Sector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49</a:t>
            </a:fld>
            <a:endParaRPr lang="en-DE" sz="1600" dirty="0" err="1">
              <a:latin typeface="+mn-l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Comparative Overview of ICS Security Incidents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C8EB796-80C2-3842-92B3-7B97F40F0D66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88" y="1978720"/>
            <a:ext cx="8508999" cy="3884946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000" dirty="0"/>
              <a:t>Aviation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000" dirty="0"/>
              <a:t>Energy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000" dirty="0"/>
              <a:t>Government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000" dirty="0"/>
              <a:t>Manufacturing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000" dirty="0"/>
              <a:t>(Petro)chemical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000" dirty="0"/>
              <a:t>(Waste)water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5411086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29559B-644A-AB45-A10D-2436B43EA47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88" y="1978720"/>
            <a:ext cx="8508999" cy="3884946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Motivation &amp; Problem Statement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000" dirty="0"/>
              <a:t>Comparative Overview of ICS Security Incidents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Case Study: The Triton Attack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Conclusion &amp; Future 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 dirty="0"/>
          </a:p>
          <a:p>
            <a:endParaRPr lang="en-D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Agenda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5</a:t>
            </a:fld>
            <a:endParaRPr lang="en-DE" sz="1600" dirty="0" err="1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732088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217407EF-ABAC-6E4A-8296-A673F727BCF3}"/>
              </a:ext>
            </a:extLst>
          </p:cNvPr>
          <p:cNvGraphicFramePr>
            <a:graphicFrameLocks noGrp="1"/>
          </p:cNvGraphicFramePr>
          <p:nvPr>
            <p:ph idx="10"/>
            <p:extLst>
              <p:ext uri="{D42A27DB-BD31-4B8C-83A1-F6EECF244321}">
                <p14:modId xmlns:p14="http://schemas.microsoft.com/office/powerpoint/2010/main" val="1454798496"/>
              </p:ext>
            </p:extLst>
          </p:nvPr>
        </p:nvGraphicFramePr>
        <p:xfrm>
          <a:off x="319088" y="1978025"/>
          <a:ext cx="8509000" cy="41354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/>
              <a:t>Threat Actors: Threat Groups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50</a:t>
            </a:fld>
            <a:endParaRPr lang="en-DE" sz="1600" dirty="0" err="1">
              <a:latin typeface="+mn-l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Comparative Overview of ICS Security Incidents</a:t>
            </a:r>
          </a:p>
        </p:txBody>
      </p:sp>
    </p:spTree>
    <p:extLst>
      <p:ext uri="{BB962C8B-B14F-4D97-AF65-F5344CB8AC3E}">
        <p14:creationId xmlns:p14="http://schemas.microsoft.com/office/powerpoint/2010/main" val="369932792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217407EF-ABAC-6E4A-8296-A673F727BCF3}"/>
              </a:ext>
            </a:extLst>
          </p:cNvPr>
          <p:cNvGraphicFramePr>
            <a:graphicFrameLocks noGrp="1"/>
          </p:cNvGraphicFramePr>
          <p:nvPr>
            <p:ph idx="10"/>
            <p:extLst>
              <p:ext uri="{D42A27DB-BD31-4B8C-83A1-F6EECF244321}">
                <p14:modId xmlns:p14="http://schemas.microsoft.com/office/powerpoint/2010/main" val="3676335853"/>
              </p:ext>
            </p:extLst>
          </p:nvPr>
        </p:nvGraphicFramePr>
        <p:xfrm>
          <a:off x="157956" y="1789822"/>
          <a:ext cx="8828088" cy="459845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/>
              <a:t>Threat Actors: Geographic Location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51</a:t>
            </a:fld>
            <a:endParaRPr lang="en-DE" sz="1600" dirty="0" err="1">
              <a:latin typeface="+mn-l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Comparative Overview of ICS Security Incidents</a:t>
            </a:r>
          </a:p>
        </p:txBody>
      </p:sp>
    </p:spTree>
    <p:extLst>
      <p:ext uri="{BB962C8B-B14F-4D97-AF65-F5344CB8AC3E}">
        <p14:creationId xmlns:p14="http://schemas.microsoft.com/office/powerpoint/2010/main" val="409010228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29559B-644A-AB45-A10D-2436B43EA47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88" y="1978720"/>
            <a:ext cx="8508999" cy="413398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Unclear how the ICS network got breached; possibly through spearphishing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Since the network connectivity of the SIS was not strictly limited, the attackers could access it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Attackers figured out the exact SIS model and left for two years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Since the SIS ran in </a:t>
            </a:r>
            <a:r>
              <a:rPr lang="en-DE" sz="2000" i="1" dirty="0"/>
              <a:t>programming</a:t>
            </a:r>
            <a:r>
              <a:rPr lang="en-DE" sz="2000" dirty="0"/>
              <a:t> instead of </a:t>
            </a:r>
            <a:r>
              <a:rPr lang="en-DE" sz="2000" i="1" dirty="0"/>
              <a:t>run</a:t>
            </a:r>
            <a:r>
              <a:rPr lang="en-DE" sz="2000" dirty="0"/>
              <a:t> mode, the Triton malware could be installed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DE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DE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/>
              <a:t>Attack and Response Strategies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52</a:t>
            </a:fld>
            <a:endParaRPr lang="en-DE" sz="1600" dirty="0" err="1">
              <a:latin typeface="+mn-l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Case Study: The Triton Attack</a:t>
            </a:r>
          </a:p>
        </p:txBody>
      </p:sp>
    </p:spTree>
    <p:extLst>
      <p:ext uri="{BB962C8B-B14F-4D97-AF65-F5344CB8AC3E}">
        <p14:creationId xmlns:p14="http://schemas.microsoft.com/office/powerpoint/2010/main" val="286277408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29559B-644A-AB45-A10D-2436B43EA47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88" y="1978720"/>
            <a:ext cx="8508999" cy="413398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After installation and execution, the plant tripped gracefully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Due to a programming error, the malware contained a bug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After some investigations, the plant was brought up again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The attackers got a second chance, tried to fix the bug and installed Triton again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Due to the bug not being patched correctly, the plant tripped again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Hired ICS security specialists were finally able to identify and remove the malware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DE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DE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/>
              <a:t>Attack and Response Strategies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53</a:t>
            </a:fld>
            <a:endParaRPr lang="en-DE" sz="1600" dirty="0" err="1">
              <a:latin typeface="+mn-l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Case Study: The Triton Attack</a:t>
            </a:r>
          </a:p>
        </p:txBody>
      </p:sp>
    </p:spTree>
    <p:extLst>
      <p:ext uri="{BB962C8B-B14F-4D97-AF65-F5344CB8AC3E}">
        <p14:creationId xmlns:p14="http://schemas.microsoft.com/office/powerpoint/2010/main" val="206177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 err="1"/>
              <a:t>Analyzed</a:t>
            </a:r>
            <a:r>
              <a:rPr lang="en-GB" dirty="0"/>
              <a:t> Incidents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6</a:t>
            </a:fld>
            <a:endParaRPr lang="en-DE" sz="1600" dirty="0" err="1">
              <a:latin typeface="+mn-l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Comparative Overview of ICS Security Incidents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4EEAABD-11D2-B247-8BEB-974130C0F01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2205542" y="5838196"/>
            <a:ext cx="4304938" cy="501433"/>
          </a:xfrm>
        </p:spPr>
        <p:txBody>
          <a:bodyPr/>
          <a:lstStyle/>
          <a:p>
            <a:pPr algn="ctr"/>
            <a:r>
              <a:rPr lang="en-DE" sz="2000" dirty="0"/>
              <a:t>27 incidents analyzed (2000 - 2019)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 sz="2000" dirty="0"/>
          </a:p>
        </p:txBody>
      </p:sp>
      <p:sp>
        <p:nvSpPr>
          <p:cNvPr id="9" name="Content Placeholder 7">
            <a:extLst>
              <a:ext uri="{FF2B5EF4-FFF2-40B4-BE49-F238E27FC236}">
                <a16:creationId xmlns:a16="http://schemas.microsoft.com/office/drawing/2014/main" id="{404DDFE7-D24D-7C45-AA4F-7124A20795BD}"/>
              </a:ext>
            </a:extLst>
          </p:cNvPr>
          <p:cNvSpPr txBox="1">
            <a:spLocks/>
          </p:cNvSpPr>
          <p:nvPr/>
        </p:nvSpPr>
        <p:spPr>
          <a:xfrm>
            <a:off x="458798" y="2086547"/>
            <a:ext cx="3424270" cy="957335"/>
          </a:xfrm>
          <a:prstGeom prst="rect">
            <a:avLst/>
          </a:prstGeom>
          <a:noFill/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lang="de-DE" sz="1600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6213" indent="-176213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363" indent="-18415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-17780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6213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DE" sz="2000" dirty="0"/>
              <a:t>Incident enumerations (Risi database, ICS-CERT alerts)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 sz="2000" dirty="0"/>
          </a:p>
        </p:txBody>
      </p:sp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832D9975-BD01-674F-B243-D94A3593D46C}"/>
              </a:ext>
            </a:extLst>
          </p:cNvPr>
          <p:cNvSpPr txBox="1">
            <a:spLocks/>
          </p:cNvSpPr>
          <p:nvPr/>
        </p:nvSpPr>
        <p:spPr>
          <a:xfrm>
            <a:off x="4785989" y="2086547"/>
            <a:ext cx="3424269" cy="957335"/>
          </a:xfrm>
          <a:prstGeom prst="rect">
            <a:avLst/>
          </a:prstGeom>
          <a:noFill/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lang="de-DE" sz="1600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6213" indent="-176213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363" indent="-18415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-17780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6213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000" dirty="0"/>
              <a:t>Threat reports from ICS security companies</a:t>
            </a:r>
          </a:p>
        </p:txBody>
      </p:sp>
      <p:sp>
        <p:nvSpPr>
          <p:cNvPr id="11" name="Content Placeholder 7">
            <a:extLst>
              <a:ext uri="{FF2B5EF4-FFF2-40B4-BE49-F238E27FC236}">
                <a16:creationId xmlns:a16="http://schemas.microsoft.com/office/drawing/2014/main" id="{FA0DA9D8-B583-164A-9D10-D9024FAC7AD8}"/>
              </a:ext>
            </a:extLst>
          </p:cNvPr>
          <p:cNvSpPr txBox="1">
            <a:spLocks/>
          </p:cNvSpPr>
          <p:nvPr/>
        </p:nvSpPr>
        <p:spPr>
          <a:xfrm>
            <a:off x="458798" y="3704493"/>
            <a:ext cx="3424270" cy="957336"/>
          </a:xfrm>
          <a:prstGeom prst="rect">
            <a:avLst/>
          </a:prstGeom>
          <a:noFill/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lang="de-DE" sz="1600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6213" indent="-176213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363" indent="-18415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-17780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6213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DE" sz="2000" dirty="0"/>
              <a:t>Papers / conference talks dedicated to single incidents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 sz="2000" dirty="0"/>
          </a:p>
        </p:txBody>
      </p:sp>
      <p:sp>
        <p:nvSpPr>
          <p:cNvPr id="12" name="Content Placeholder 7">
            <a:extLst>
              <a:ext uri="{FF2B5EF4-FFF2-40B4-BE49-F238E27FC236}">
                <a16:creationId xmlns:a16="http://schemas.microsoft.com/office/drawing/2014/main" id="{9AABCD21-4387-8148-8099-233DFF1A7B76}"/>
              </a:ext>
            </a:extLst>
          </p:cNvPr>
          <p:cNvSpPr txBox="1">
            <a:spLocks/>
          </p:cNvSpPr>
          <p:nvPr/>
        </p:nvSpPr>
        <p:spPr>
          <a:xfrm>
            <a:off x="4785989" y="3698176"/>
            <a:ext cx="3424268" cy="957335"/>
          </a:xfrm>
          <a:prstGeom prst="rect">
            <a:avLst/>
          </a:prstGeom>
          <a:noFill/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lang="de-DE" sz="1600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6213" indent="-176213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363" indent="-18415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-17780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6213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DE" sz="2000" dirty="0"/>
              <a:t>Press releases / blog posts dedicated to single incidents</a:t>
            </a:r>
          </a:p>
        </p:txBody>
      </p:sp>
      <p:sp>
        <p:nvSpPr>
          <p:cNvPr id="14" name="Right Brace 13">
            <a:extLst>
              <a:ext uri="{FF2B5EF4-FFF2-40B4-BE49-F238E27FC236}">
                <a16:creationId xmlns:a16="http://schemas.microsoft.com/office/drawing/2014/main" id="{0B8978E1-D21C-544A-9562-CF632DBAA7AC}"/>
              </a:ext>
            </a:extLst>
          </p:cNvPr>
          <p:cNvSpPr/>
          <p:nvPr/>
        </p:nvSpPr>
        <p:spPr>
          <a:xfrm rot="5400000">
            <a:off x="3943045" y="2355334"/>
            <a:ext cx="829932" cy="5789357"/>
          </a:xfrm>
          <a:prstGeom prst="rightBrace">
            <a:avLst/>
          </a:prstGeom>
          <a:ln w="285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5580665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/>
              <a:t>Attack Type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7</a:t>
            </a:fld>
            <a:endParaRPr lang="en-DE" sz="1600" dirty="0" err="1">
              <a:latin typeface="+mn-l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Comparative Overview of ICS Security Incidents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4F268B5-0C5C-7642-A345-62CA91A63116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88" y="2791937"/>
            <a:ext cx="8508999" cy="1274125"/>
          </a:xfrm>
        </p:spPr>
        <p:txBody>
          <a:bodyPr/>
          <a:lstStyle/>
          <a:p>
            <a:pPr algn="ctr"/>
            <a:r>
              <a:rPr lang="en-DE" sz="4000" dirty="0"/>
              <a:t>Targeted vs. untargeted</a:t>
            </a:r>
          </a:p>
        </p:txBody>
      </p:sp>
    </p:spTree>
    <p:extLst>
      <p:ext uri="{BB962C8B-B14F-4D97-AF65-F5344CB8AC3E}">
        <p14:creationId xmlns:p14="http://schemas.microsoft.com/office/powerpoint/2010/main" val="10788771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/>
              <a:t>Attack Type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8</a:t>
            </a:fld>
            <a:endParaRPr lang="en-DE" sz="1600" dirty="0" err="1">
              <a:latin typeface="+mn-l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Comparative Overview of ICS Security Incidents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4F268B5-0C5C-7642-A345-62CA91A63116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88" y="1789822"/>
            <a:ext cx="8508999" cy="1274125"/>
          </a:xfrm>
        </p:spPr>
        <p:txBody>
          <a:bodyPr/>
          <a:lstStyle/>
          <a:p>
            <a:pPr algn="ctr"/>
            <a:r>
              <a:rPr lang="en-DE" sz="3000" dirty="0"/>
              <a:t>What percentage of attacks were targeted?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8EC43C3C-6D64-9744-A53D-199D589E2F2A}"/>
              </a:ext>
            </a:extLst>
          </p:cNvPr>
          <p:cNvSpPr/>
          <p:nvPr/>
        </p:nvSpPr>
        <p:spPr>
          <a:xfrm>
            <a:off x="3348000" y="3143149"/>
            <a:ext cx="2448000" cy="2448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864074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6" dur="20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271D773-B474-C543-ABAF-B5A501DE6E2A}"/>
              </a:ext>
            </a:extLst>
          </p:cNvPr>
          <p:cNvGraphicFramePr>
            <a:graphicFrameLocks noGrp="1"/>
          </p:cNvGraphicFramePr>
          <p:nvPr>
            <p:ph idx="10"/>
            <p:extLst>
              <p:ext uri="{D42A27DB-BD31-4B8C-83A1-F6EECF244321}">
                <p14:modId xmlns:p14="http://schemas.microsoft.com/office/powerpoint/2010/main" val="2343593483"/>
              </p:ext>
            </p:extLst>
          </p:nvPr>
        </p:nvGraphicFramePr>
        <p:xfrm>
          <a:off x="319088" y="1789822"/>
          <a:ext cx="8508999" cy="39470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/>
              <a:t>Attack Type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9</a:t>
            </a:fld>
            <a:endParaRPr lang="en-DE" sz="1600" dirty="0" err="1">
              <a:latin typeface="+mn-l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Comparative Overview of ICS Security Incidents</a:t>
            </a:r>
          </a:p>
        </p:txBody>
      </p:sp>
    </p:spTree>
    <p:extLst>
      <p:ext uri="{BB962C8B-B14F-4D97-AF65-F5344CB8AC3E}">
        <p14:creationId xmlns:p14="http://schemas.microsoft.com/office/powerpoint/2010/main" val="3030048610"/>
      </p:ext>
    </p:extLst>
  </p:cSld>
  <p:clrMapOvr>
    <a:masterClrMapping/>
  </p:clrMapOvr>
</p:sld>
</file>

<file path=ppt/theme/theme1.xml><?xml version="1.0" encoding="utf-8"?>
<a:theme xmlns:a="http://schemas.openxmlformats.org/drawingml/2006/main" name="160104_TUM_Praesentation_p_v1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4" id="{B1B10406-6147-4A47-95F4-F5DBD10A3872}" vid="{D4FD95B4-ED9B-E343-B70F-8C404733D84C}"/>
    </a:ext>
  </a:extLst>
</a:theme>
</file>

<file path=ppt/theme/theme2.xml><?xml version="1.0" encoding="utf-8"?>
<a:theme xmlns:a="http://schemas.openxmlformats.org/drawingml/2006/main" name="Titel 2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4" id="{B1B10406-6147-4A47-95F4-F5DBD10A3872}" vid="{E7490A93-BEAC-FC49-93F3-0CC1118C542C}"/>
    </a:ext>
  </a:extLst>
</a:theme>
</file>

<file path=ppt/theme/theme3.xml><?xml version="1.0" encoding="utf-8"?>
<a:theme xmlns:a="http://schemas.openxmlformats.org/drawingml/2006/main" name="Titel 3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4" id="{B1B10406-6147-4A47-95F4-F5DBD10A3872}" vid="{4DDB14AD-D1C4-854B-AC86-049FDE8761EC}"/>
    </a:ext>
  </a:extLst>
</a:theme>
</file>

<file path=ppt/theme/theme4.xml><?xml version="1.0" encoding="utf-8"?>
<a:theme xmlns:a="http://schemas.openxmlformats.org/drawingml/2006/main" name="Inhalt">
  <a:themeElements>
    <a:clrScheme name="TUM">
      <a:dk1>
        <a:sysClr val="windowText" lastClr="000000"/>
      </a:dk1>
      <a:lt1>
        <a:sysClr val="window" lastClr="FFFFFF"/>
      </a:lt1>
      <a:dk2>
        <a:srgbClr val="003359"/>
      </a:dk2>
      <a:lt2>
        <a:srgbClr val="0065BD"/>
      </a:lt2>
      <a:accent1>
        <a:srgbClr val="005293"/>
      </a:accent1>
      <a:accent2>
        <a:srgbClr val="64A0C8"/>
      </a:accent2>
      <a:accent3>
        <a:srgbClr val="98C6EA"/>
      </a:accent3>
      <a:accent4>
        <a:srgbClr val="A2AD00"/>
      </a:accent4>
      <a:accent5>
        <a:srgbClr val="E37222"/>
      </a:accent5>
      <a:accent6>
        <a:srgbClr val="DAD7CB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4" id="{B1B10406-6147-4A47-95F4-F5DBD10A3872}" vid="{4F4851FE-32D1-2D41-BECA-D90EB3BB8DB1}"/>
    </a:ext>
  </a:extLst>
</a:theme>
</file>

<file path=ppt/theme/theme5.xml><?xml version="1.0" encoding="utf-8"?>
<a:theme xmlns:a="http://schemas.openxmlformats.org/drawingml/2006/main" name="Kapiteltrenner blau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4" id="{B1B10406-6147-4A47-95F4-F5DBD10A3872}" vid="{13591B48-8E13-6247-8040-92522EC77656}"/>
    </a:ext>
  </a:extLst>
</a:theme>
</file>

<file path=ppt/theme/theme6.xml><?xml version="1.0" encoding="utf-8"?>
<a:theme xmlns:a="http://schemas.openxmlformats.org/drawingml/2006/main" name="Kapiteltrenner schwarz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4" id="{B1B10406-6147-4A47-95F4-F5DBD10A3872}" vid="{BAD62DF3-579B-3B4C-BB35-887AD0E01A2D}"/>
    </a:ext>
  </a:extLst>
</a:theme>
</file>

<file path=ppt/theme/theme7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160104_TUM_Praesentation_p_v1</Template>
  <TotalTime>28091</TotalTime>
  <Words>2005</Words>
  <Application>Microsoft Macintosh PowerPoint</Application>
  <PresentationFormat>On-screen Show (4:3)</PresentationFormat>
  <Paragraphs>385</Paragraphs>
  <Slides>53</Slides>
  <Notes>46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53</vt:i4>
      </vt:variant>
    </vt:vector>
  </HeadingPairs>
  <TitlesOfParts>
    <vt:vector size="64" baseType="lpstr">
      <vt:lpstr>Arial</vt:lpstr>
      <vt:lpstr>Calibri</vt:lpstr>
      <vt:lpstr>Courier New</vt:lpstr>
      <vt:lpstr>Symbol</vt:lpstr>
      <vt:lpstr>Wingdings</vt:lpstr>
      <vt:lpstr>160104_TUM_Praesentation_p_v1</vt:lpstr>
      <vt:lpstr>Titel 2</vt:lpstr>
      <vt:lpstr>Titel 3</vt:lpstr>
      <vt:lpstr>Inhalt</vt:lpstr>
      <vt:lpstr>Kapiteltrenner blau</vt:lpstr>
      <vt:lpstr>Kapiteltrenner schwarz</vt:lpstr>
      <vt:lpstr>Analysis of and Mitigation Strategies for Real World ICS Security Incidents</vt:lpstr>
      <vt:lpstr>Motivation: Growing ICS Threat Landscape</vt:lpstr>
      <vt:lpstr>Problem Statement</vt:lpstr>
      <vt:lpstr>Agenda</vt:lpstr>
      <vt:lpstr>Agenda</vt:lpstr>
      <vt:lpstr>Analyzed Incidents</vt:lpstr>
      <vt:lpstr>Attack Type </vt:lpstr>
      <vt:lpstr>Attack Type </vt:lpstr>
      <vt:lpstr>Attack Type </vt:lpstr>
      <vt:lpstr>Targets: Economic Sector</vt:lpstr>
      <vt:lpstr>Targets: Economic Sector</vt:lpstr>
      <vt:lpstr>Targets: Geographic Location</vt:lpstr>
      <vt:lpstr>Targets: Geographic Location</vt:lpstr>
      <vt:lpstr>Threat Actors: Geographic Location</vt:lpstr>
      <vt:lpstr>Threat Actors: Geographic Location</vt:lpstr>
      <vt:lpstr>Attack Goals and Motivations</vt:lpstr>
      <vt:lpstr>Attack Goals and Motivations</vt:lpstr>
      <vt:lpstr>Attack Techniques</vt:lpstr>
      <vt:lpstr>Success Rate</vt:lpstr>
      <vt:lpstr>Success Rate</vt:lpstr>
      <vt:lpstr>Dwell Times</vt:lpstr>
      <vt:lpstr>Dwell Times</vt:lpstr>
      <vt:lpstr>Detection and Mitigation Strategies</vt:lpstr>
      <vt:lpstr>Agenda</vt:lpstr>
      <vt:lpstr>Safety Instrumented Systems (SIS)</vt:lpstr>
      <vt:lpstr>The Triton Attack</vt:lpstr>
      <vt:lpstr>Attack and Response Strategies</vt:lpstr>
      <vt:lpstr>Attack and Response Strategies</vt:lpstr>
      <vt:lpstr>Attack and Response Strategies</vt:lpstr>
      <vt:lpstr>Attack and Response Strategies</vt:lpstr>
      <vt:lpstr>Attack and Response Strategies</vt:lpstr>
      <vt:lpstr>Attack and Response Strategies</vt:lpstr>
      <vt:lpstr>Attack and Response Strategies</vt:lpstr>
      <vt:lpstr>Attack and Response Strategies</vt:lpstr>
      <vt:lpstr>Attack and Response Strategies</vt:lpstr>
      <vt:lpstr>Attack and Response Strategies</vt:lpstr>
      <vt:lpstr>Goals, Impacts, and Attribution</vt:lpstr>
      <vt:lpstr>Detection and Mitigation Opportunities</vt:lpstr>
      <vt:lpstr>Agenda</vt:lpstr>
      <vt:lpstr>Conclusion</vt:lpstr>
      <vt:lpstr>Conclusion</vt:lpstr>
      <vt:lpstr>Future Work</vt:lpstr>
      <vt:lpstr>Q &amp; A</vt:lpstr>
      <vt:lpstr>Q &amp; A</vt:lpstr>
      <vt:lpstr>Backup</vt:lpstr>
      <vt:lpstr>Analyzed Incidents</vt:lpstr>
      <vt:lpstr>Comparative Overview of ICS Security Incidents</vt:lpstr>
      <vt:lpstr>Analyzed Incidents</vt:lpstr>
      <vt:lpstr>Targets: Economic Sector</vt:lpstr>
      <vt:lpstr>Threat Actors: Threat Groups</vt:lpstr>
      <vt:lpstr>Threat Actors: Geographic Location</vt:lpstr>
      <vt:lpstr>Attack and Response Strategies</vt:lpstr>
      <vt:lpstr>Attack and Response Strategies</vt:lpstr>
    </vt:vector>
  </TitlesOfParts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Nico Fechtner</dc:creator>
  <cp:lastModifiedBy>Nico Fechtner</cp:lastModifiedBy>
  <cp:revision>198</cp:revision>
  <cp:lastPrinted>2015-07-30T14:04:45Z</cp:lastPrinted>
  <dcterms:created xsi:type="dcterms:W3CDTF">2020-02-27T06:42:56Z</dcterms:created>
  <dcterms:modified xsi:type="dcterms:W3CDTF">2020-07-01T15:35:57Z</dcterms:modified>
</cp:coreProperties>
</file>